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56" r:id="rId4"/>
    <p:sldId id="257" r:id="rId5"/>
    <p:sldId id="260" r:id="rId6"/>
    <p:sldId id="261" r:id="rId7"/>
    <p:sldId id="262" r:id="rId8"/>
    <p:sldId id="263" r:id="rId9"/>
    <p:sldId id="264" r:id="rId10"/>
    <p:sldId id="265" r:id="rId11"/>
    <p:sldId id="266" r:id="rId12"/>
    <p:sldId id="268" r:id="rId13"/>
    <p:sldId id="269" r:id="rId14"/>
    <p:sldId id="277" r:id="rId15"/>
    <p:sldId id="270" r:id="rId16"/>
    <p:sldId id="278" r:id="rId17"/>
    <p:sldId id="271" r:id="rId18"/>
    <p:sldId id="279" r:id="rId19"/>
    <p:sldId id="272" r:id="rId20"/>
    <p:sldId id="273" r:id="rId21"/>
    <p:sldId id="274" r:id="rId22"/>
    <p:sldId id="275" r:id="rId23"/>
    <p:sldId id="276"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C74D5C-FD5D-4AF7-B6C9-1C84BAB42DF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159479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74D5C-FD5D-4AF7-B6C9-1C84BAB42DF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258904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74D5C-FD5D-4AF7-B6C9-1C84BAB42DF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201051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74D5C-FD5D-4AF7-B6C9-1C84BAB42DF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122445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C74D5C-FD5D-4AF7-B6C9-1C84BAB42DF9}"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268056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C74D5C-FD5D-4AF7-B6C9-1C84BAB42DF9}"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251062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C74D5C-FD5D-4AF7-B6C9-1C84BAB42DF9}" type="datetimeFigureOut">
              <a:rPr lang="en-US" smtClean="0"/>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277226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C74D5C-FD5D-4AF7-B6C9-1C84BAB42DF9}" type="datetimeFigureOut">
              <a:rPr lang="en-US" smtClean="0"/>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71962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74D5C-FD5D-4AF7-B6C9-1C84BAB42DF9}" type="datetimeFigureOut">
              <a:rPr lang="en-US" smtClean="0"/>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247754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C74D5C-FD5D-4AF7-B6C9-1C84BAB42DF9}"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386493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C74D5C-FD5D-4AF7-B6C9-1C84BAB42DF9}"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2C194-B2E0-4B8B-9BA9-56B3695ABE11}" type="slidenum">
              <a:rPr lang="en-US" smtClean="0"/>
              <a:t>‹#›</a:t>
            </a:fld>
            <a:endParaRPr lang="en-US"/>
          </a:p>
        </p:txBody>
      </p:sp>
    </p:spTree>
    <p:extLst>
      <p:ext uri="{BB962C8B-B14F-4D97-AF65-F5344CB8AC3E}">
        <p14:creationId xmlns:p14="http://schemas.microsoft.com/office/powerpoint/2010/main" val="49022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74D5C-FD5D-4AF7-B6C9-1C84BAB42DF9}" type="datetimeFigureOut">
              <a:rPr lang="en-US" smtClean="0"/>
              <a:t>11/28/2024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2C194-B2E0-4B8B-9BA9-56B3695ABE11}" type="slidenum">
              <a:rPr lang="en-US" smtClean="0"/>
              <a:t>‹#›</a:t>
            </a:fld>
            <a:endParaRPr lang="en-US"/>
          </a:p>
        </p:txBody>
      </p:sp>
    </p:spTree>
    <p:extLst>
      <p:ext uri="{BB962C8B-B14F-4D97-AF65-F5344CB8AC3E}">
        <p14:creationId xmlns:p14="http://schemas.microsoft.com/office/powerpoint/2010/main" val="3000266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5473" y="274320"/>
            <a:ext cx="10384972" cy="3436387"/>
          </a:xfrm>
        </p:spPr>
        <p:txBody>
          <a:bodyPr>
            <a:noAutofit/>
          </a:bodyPr>
          <a:lstStyle/>
          <a:p>
            <a:pPr>
              <a:lnSpc>
                <a:spcPct val="115000"/>
              </a:lnSpc>
              <a:spcAft>
                <a:spcPts val="0"/>
              </a:spcAft>
            </a:pPr>
            <a:r>
              <a:rPr lang="en-US" sz="3200" b="1" dirty="0">
                <a:latin typeface="Times New Roman" panose="02020603050405020304" pitchFamily="18" charset="0"/>
                <a:ea typeface="Times New Roman" panose="02020603050405020304" pitchFamily="18" charset="0"/>
              </a:rPr>
              <a:t>CUỘC THI TÌM HIỂU AN TOÀN GIAO THÔNG</a:t>
            </a:r>
            <a:br>
              <a:rPr lang="en-US" sz="3200" dirty="0">
                <a:latin typeface="Times New Roman" panose="02020603050405020304" pitchFamily="18" charset="0"/>
                <a:ea typeface="Times New Roman" panose="02020603050405020304" pitchFamily="18" charset="0"/>
              </a:rPr>
            </a:br>
            <a:r>
              <a:rPr lang="en-US" sz="3200" b="1" i="1" dirty="0">
                <a:latin typeface="Times New Roman" panose="02020603050405020304" pitchFamily="18" charset="0"/>
                <a:ea typeface="Times New Roman" panose="02020603050405020304" pitchFamily="18" charset="0"/>
              </a:rPr>
              <a:t>“An </a:t>
            </a:r>
            <a:r>
              <a:rPr lang="en-US" sz="3200" b="1" i="1" dirty="0" err="1">
                <a:latin typeface="Times New Roman" panose="02020603050405020304" pitchFamily="18" charset="0"/>
                <a:ea typeface="Times New Roman" panose="02020603050405020304" pitchFamily="18" charset="0"/>
              </a:rPr>
              <a:t>toàn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giao</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thông</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cho</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nụ</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cười</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ngày</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mai</a:t>
            </a:r>
            <a:r>
              <a:rPr lang="en-US" sz="3200" b="1" i="1" dirty="0">
                <a:latin typeface="Times New Roman" panose="02020603050405020304" pitchFamily="18" charset="0"/>
                <a:ea typeface="Times New Roman" panose="02020603050405020304" pitchFamily="18" charset="0"/>
              </a:rPr>
              <a:t>”</a:t>
            </a:r>
            <a:br>
              <a:rPr lang="en-US" sz="3200" dirty="0">
                <a:latin typeface="Times New Roman" panose="02020603050405020304" pitchFamily="18" charset="0"/>
                <a:ea typeface="Times New Roman" panose="02020603050405020304" pitchFamily="18" charset="0"/>
              </a:rPr>
            </a:br>
            <a:r>
              <a:rPr lang="en-US" sz="3200" b="1" dirty="0" err="1">
                <a:latin typeface="Times New Roman" panose="02020603050405020304" pitchFamily="18" charset="0"/>
                <a:ea typeface="Times New Roman" panose="02020603050405020304" pitchFamily="18" charset="0"/>
              </a:rPr>
              <a:t>Dành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cho</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Giáo</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viên</a:t>
            </a:r>
            <a:br>
              <a:rPr lang="en-US" sz="3200" dirty="0">
                <a:latin typeface="Times New Roman" panose="02020603050405020304" pitchFamily="18" charset="0"/>
                <a:ea typeface="Times New Roman" panose="02020603050405020304" pitchFamily="18" charset="0"/>
              </a:rPr>
            </a:br>
            <a:r>
              <a:rPr lang="en-US" sz="3200" b="1" dirty="0" err="1">
                <a:latin typeface="Times New Roman" panose="02020603050405020304" pitchFamily="18" charset="0"/>
                <a:ea typeface="Times New Roman" panose="02020603050405020304" pitchFamily="18" charset="0"/>
              </a:rPr>
              <a:t>Năm</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học</a:t>
            </a:r>
            <a:r>
              <a:rPr lang="en-US" sz="3200" b="1" dirty="0">
                <a:latin typeface="Times New Roman" panose="02020603050405020304" pitchFamily="18" charset="0"/>
                <a:ea typeface="Times New Roman" panose="02020603050405020304" pitchFamily="18" charset="0"/>
              </a:rPr>
              <a:t> 2024 - 2025</a:t>
            </a:r>
            <a:br>
              <a:rPr lang="en-US" sz="3200" dirty="0">
                <a:latin typeface="Times New Roman" panose="02020603050405020304" pitchFamily="18" charset="0"/>
                <a:ea typeface="Times New Roman" panose="02020603050405020304" pitchFamily="18" charset="0"/>
              </a:rPr>
            </a:br>
            <a:endParaRPr lang="en-US" sz="3200" dirty="0"/>
          </a:p>
        </p:txBody>
      </p:sp>
      <p:sp>
        <p:nvSpPr>
          <p:cNvPr id="4" name="Rectangle 3"/>
          <p:cNvSpPr/>
          <p:nvPr/>
        </p:nvSpPr>
        <p:spPr>
          <a:xfrm>
            <a:off x="1789610" y="3606205"/>
            <a:ext cx="9496697" cy="264072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PHẠM MẠNH HÙNG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NAM</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bộ</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môn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NGỮ VĂN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THCS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Hòa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Kuin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Đăk</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Lăk</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Địa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trường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Hòa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Kuin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Đăk</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Lăk</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điện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thoại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0935753019</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Email:</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hung465569@gmail.com</a:t>
            </a:r>
          </a:p>
        </p:txBody>
      </p:sp>
    </p:spTree>
    <p:extLst>
      <p:ext uri="{BB962C8B-B14F-4D97-AF65-F5344CB8AC3E}">
        <p14:creationId xmlns:p14="http://schemas.microsoft.com/office/powerpoint/2010/main" val="22434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ranh cãi đi xe máy ban ngày phải bật đè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4" y="207818"/>
            <a:ext cx="10255539" cy="53062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3"/>
          <p:cNvSpPr>
            <a:spLocks noChangeArrowheads="1"/>
          </p:cNvSpPr>
          <p:nvPr/>
        </p:nvSpPr>
        <p:spPr bwMode="auto">
          <a:xfrm>
            <a:off x="5389418" y="6027000"/>
            <a:ext cx="20504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9pPr>
          </a:lstStyle>
          <a:p>
            <a:pPr algn="ctr"/>
            <a:r>
              <a:rPr lang="en-US" alt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7</a:t>
            </a: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90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36" y="498765"/>
            <a:ext cx="10543309" cy="5098472"/>
          </a:xfrm>
          <a:prstGeom prst="rect">
            <a:avLst/>
          </a:prstGeom>
        </p:spPr>
      </p:pic>
      <p:sp>
        <p:nvSpPr>
          <p:cNvPr id="7" name="Rectangle 13"/>
          <p:cNvSpPr>
            <a:spLocks noChangeArrowheads="1"/>
          </p:cNvSpPr>
          <p:nvPr/>
        </p:nvSpPr>
        <p:spPr bwMode="auto">
          <a:xfrm>
            <a:off x="5389418" y="6027000"/>
            <a:ext cx="20504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9pPr>
          </a:lstStyle>
          <a:p>
            <a:pPr algn="ctr"/>
            <a:r>
              <a:rPr lang="en-US" alt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8</a:t>
            </a: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21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1537855"/>
            <a:ext cx="10515600" cy="3048433"/>
          </a:xfrm>
        </p:spPr>
        <p:txBody>
          <a:bodyPr>
            <a:no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HOẠT ĐỘNG 2</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97453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7821" y="113972"/>
            <a:ext cx="10814179" cy="548099"/>
          </a:xfrm>
          <a:prstGeom prst="rect">
            <a:avLst/>
          </a:prstGeom>
        </p:spPr>
        <p:txBody>
          <a:bodyPr wrap="none">
            <a:spAutoFit/>
          </a:bodyPr>
          <a:lstStyle/>
          <a:p>
            <a:pPr algn="just" eaLnBrk="0" fontAlgn="base" hangingPunct="0">
              <a:lnSpc>
                <a:spcPct val="115000"/>
              </a:lnSpc>
              <a:spcAft>
                <a:spcPts val="0"/>
              </a:spcAft>
            </a:pPr>
            <a:r>
              <a:rPr lang="vi-VN" sz="2800" i="1" dirty="0">
                <a:solidFill>
                  <a:srgbClr val="000000"/>
                </a:solidFill>
                <a:latin typeface="Times New Roman" panose="02020603050405020304" pitchFamily="18" charset="0"/>
                <a:ea typeface="Tahoma" panose="020B0604030504040204" pitchFamily="34" charset="0"/>
              </a:rPr>
              <a:t>Quan sát hình ảnh sau đây</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và</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cho</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biết</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cách</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đi</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bộ</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như</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thế</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nào</a:t>
            </a:r>
            <a:r>
              <a:rPr lang="en-US" sz="2800" i="1" dirty="0">
                <a:solidFill>
                  <a:srgbClr val="000000"/>
                </a:solidFill>
                <a:latin typeface="Times New Roman" panose="02020603050405020304" pitchFamily="18" charset="0"/>
                <a:ea typeface="Tahoma" panose="020B0604030504040204" pitchFamily="34" charset="0"/>
              </a:rPr>
              <a:t> </a:t>
            </a:r>
            <a:r>
              <a:rPr lang="en-US" sz="2800" i="1" dirty="0" err="1">
                <a:solidFill>
                  <a:srgbClr val="000000"/>
                </a:solidFill>
                <a:latin typeface="Times New Roman" panose="02020603050405020304" pitchFamily="18" charset="0"/>
                <a:ea typeface="Tahoma" panose="020B0604030504040204" pitchFamily="34" charset="0"/>
              </a:rPr>
              <a:t>là</a:t>
            </a:r>
            <a:r>
              <a:rPr lang="en-US" sz="2800" i="1" dirty="0">
                <a:solidFill>
                  <a:srgbClr val="000000"/>
                </a:solidFill>
                <a:latin typeface="Times New Roman" panose="02020603050405020304" pitchFamily="18" charset="0"/>
                <a:ea typeface="Tahoma" panose="020B0604030504040204" pitchFamily="34" charset="0"/>
              </a:rPr>
              <a:t> an </a:t>
            </a:r>
            <a:r>
              <a:rPr lang="en-US" sz="2800" i="1" dirty="0" err="1">
                <a:solidFill>
                  <a:srgbClr val="000000"/>
                </a:solidFill>
                <a:latin typeface="Times New Roman" panose="02020603050405020304" pitchFamily="18" charset="0"/>
                <a:ea typeface="Tahoma" panose="020B0604030504040204" pitchFamily="34" charset="0"/>
              </a:rPr>
              <a:t>toàn</a:t>
            </a:r>
            <a:r>
              <a:rPr lang="en-US" sz="2800" i="1" dirty="0">
                <a:solidFill>
                  <a:srgbClr val="000000"/>
                </a:solidFill>
                <a:latin typeface="Times New Roman" panose="02020603050405020304" pitchFamily="18" charset="0"/>
                <a:ea typeface="Tahoma" panose="020B0604030504040204" pitchFamily="34" charset="0"/>
              </a:rPr>
              <a:t>?</a:t>
            </a:r>
            <a:endParaRPr lang="en-US" sz="2400" dirty="0">
              <a:effectLst/>
              <a:latin typeface="Times New Roman" panose="02020603050405020304" pitchFamily="18" charset="0"/>
              <a:ea typeface="Times New Roman" panose="02020603050405020304" pitchFamily="18" charset="0"/>
            </a:endParaRPr>
          </a:p>
        </p:txBody>
      </p:sp>
      <p:grpSp>
        <p:nvGrpSpPr>
          <p:cNvPr id="5" name="Group 4"/>
          <p:cNvGrpSpPr/>
          <p:nvPr/>
        </p:nvGrpSpPr>
        <p:grpSpPr>
          <a:xfrm>
            <a:off x="267566" y="113972"/>
            <a:ext cx="882361" cy="1096241"/>
            <a:chOff x="0" y="0"/>
            <a:chExt cx="2057400" cy="3844925"/>
          </a:xfrm>
        </p:grpSpPr>
        <p:pic>
          <p:nvPicPr>
            <p:cNvPr id="6" name="Picture 5"/>
            <p:cNvPicPr>
              <a:picLocks noChangeAspect="1" noChangeArrowheads="1"/>
            </p:cNvPicPr>
            <p:nvPr/>
          </p:nvPicPr>
          <p:blipFill>
            <a:blip r:embed="rId2" cstate="print"/>
            <a:srcRect l="30469" t="56250" r="59375" b="16667"/>
            <a:stretch>
              <a:fillRect/>
            </a:stretch>
          </p:blipFill>
          <p:spPr bwMode="auto">
            <a:xfrm>
              <a:off x="0" y="34925"/>
              <a:ext cx="2057400" cy="3810000"/>
            </a:xfrm>
            <a:prstGeom prst="rect">
              <a:avLst/>
            </a:prstGeom>
            <a:noFill/>
            <a:ln w="9525">
              <a:noFill/>
              <a:miter lim="800000"/>
              <a:headEnd/>
              <a:tailEnd/>
            </a:ln>
          </p:spPr>
        </p:pic>
        <p:pic>
          <p:nvPicPr>
            <p:cNvPr id="7" name="Picture 6"/>
            <p:cNvPicPr>
              <a:picLocks noChangeAspect="1"/>
            </p:cNvPicPr>
            <p:nvPr/>
          </p:nvPicPr>
          <p:blipFill>
            <a:blip r:embed="rId3"/>
            <a:stretch>
              <a:fillRect/>
            </a:stretch>
          </p:blipFill>
          <p:spPr>
            <a:xfrm>
              <a:off x="1219200" y="0"/>
              <a:ext cx="323850" cy="142875"/>
            </a:xfrm>
            <a:prstGeom prst="rect">
              <a:avLst/>
            </a:prstGeom>
          </p:spPr>
        </p:pic>
      </p:gr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927" y="865993"/>
            <a:ext cx="10668000" cy="5728771"/>
          </a:xfrm>
          <a:prstGeom prst="rect">
            <a:avLst/>
          </a:prstGeom>
          <a:noFill/>
          <a:ln>
            <a:noFill/>
          </a:ln>
        </p:spPr>
      </p:pic>
    </p:spTree>
    <p:extLst>
      <p:ext uri="{BB962C8B-B14F-4D97-AF65-F5344CB8AC3E}">
        <p14:creationId xmlns:p14="http://schemas.microsoft.com/office/powerpoint/2010/main" val="215785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617" y="141680"/>
            <a:ext cx="3047473" cy="556434"/>
          </a:xfrm>
          <a:prstGeom prst="rect">
            <a:avLst/>
          </a:prstGeom>
        </p:spPr>
        <p:txBody>
          <a:bodyPr wrap="square">
            <a:spAutoFit/>
          </a:bodyPr>
          <a:lstStyle/>
          <a:p>
            <a:pPr algn="just">
              <a:lnSpc>
                <a:spcPct val="115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b="1" dirty="0">
                <a:latin typeface="Times New Roman" panose="02020603050405020304" pitchFamily="18" charset="0"/>
                <a:ea typeface="Calibri" panose="020F0502020204030204" pitchFamily="34" charset="0"/>
                <a:cs typeface="Times New Roman" panose="02020603050405020304" pitchFamily="18" charset="0"/>
              </a:rPr>
              <a:t> an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77090" y="698114"/>
            <a:ext cx="11707092" cy="2042995"/>
          </a:xfrm>
          <a:prstGeom prst="rect">
            <a:avLst/>
          </a:prstGeom>
        </p:spPr>
        <p:txBody>
          <a:bodyPr wrap="square">
            <a:spAutoFit/>
          </a:bodyPr>
          <a:lstStyle/>
          <a:p>
            <a:pPr algn="just" eaLnBrk="0" fontAlgn="base" hangingPunct="0">
              <a:lnSpc>
                <a:spcPct val="115000"/>
              </a:lnSpc>
              <a:spcAft>
                <a:spcPts val="800"/>
              </a:spcAft>
            </a:pP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vi-VN"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Đi bộ trên hè phố</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và</a:t>
            </a:r>
            <a:r>
              <a:rPr lang="vi-VN"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lề đường</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r>
              <a:rPr lang="vi-VN"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đường không có hè phố</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và</a:t>
            </a:r>
            <a:r>
              <a:rPr lang="vi-VN"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lề đường phải đi sát mép đường</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bên</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phải</a:t>
            </a:r>
            <a:r>
              <a:rPr lang="vi-VN"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Nghiêm chỉnh chấp hành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hệ</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báo</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hiệu</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giao</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thông</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đường</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bộ</a:t>
            </a:r>
            <a:r>
              <a:rPr lang="vi-VN"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Không đọc sách, nghe nhạc, xem phim</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lướt</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điện</a:t>
            </a: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thoại</a:t>
            </a:r>
            <a:r>
              <a:rPr lang="vi-VN"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khi tham gia giao thông.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77090" y="2640256"/>
            <a:ext cx="11707092" cy="1051955"/>
          </a:xfrm>
          <a:prstGeom prst="rect">
            <a:avLst/>
          </a:prstGeom>
        </p:spPr>
        <p:txBody>
          <a:bodyPr wrap="square">
            <a:spAutoFit/>
          </a:bodyPr>
          <a:lstStyle/>
          <a:p>
            <a:pPr algn="just">
              <a:lnSpc>
                <a:spcPct val="115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dirty="0">
                <a:latin typeface="Times New Roman" panose="02020603050405020304" pitchFamily="18" charset="0"/>
                <a:ea typeface="Calibri" panose="020F0502020204030204" pitchFamily="34" charset="0"/>
                <a:cs typeface="Times New Roman" panose="02020603050405020304" pitchFamily="18" charset="0"/>
              </a:rPr>
              <a:t> b</a:t>
            </a:r>
            <a:r>
              <a:rPr lang="vi-VN" sz="2800" dirty="0">
                <a:latin typeface="Times New Roman" panose="02020603050405020304" pitchFamily="18" charset="0"/>
                <a:ea typeface="Calibri" panose="020F0502020204030204" pitchFamily="34" charset="0"/>
                <a:cs typeface="Times New Roman" panose="02020603050405020304" pitchFamily="18" charset="0"/>
              </a:rPr>
              <a:t>uổi tối, nên mặc áo sáng màu hoặc áo phản quang để người tham gia giao thông dễ nhận ra.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090" y="3681853"/>
            <a:ext cx="11707092" cy="1051955"/>
          </a:xfrm>
          <a:prstGeom prst="rect">
            <a:avLst/>
          </a:prstGeom>
        </p:spPr>
        <p:txBody>
          <a:bodyPr wrap="square">
            <a:spAutoFit/>
          </a:bodyPr>
          <a:lstStyle/>
          <a:p>
            <a:pPr algn="just">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Khi đi cùng bạn bè, cần nhắc nhở khi bạn có hành vi sai trái, không đảm bảo an toàn giao thông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77090" y="4632955"/>
            <a:ext cx="11707092" cy="2034660"/>
          </a:xfrm>
          <a:prstGeom prst="rect">
            <a:avLst/>
          </a:prstGeom>
        </p:spPr>
        <p:txBody>
          <a:bodyPr wrap="square">
            <a:spAutoFit/>
          </a:bodyPr>
          <a:lstStyle/>
          <a:p>
            <a:pPr algn="just" eaLnBrk="0" fontAlgn="base" hangingPunct="0">
              <a:lnSpc>
                <a:spcPct val="115000"/>
              </a:lnSpc>
              <a:spcAft>
                <a:spcPts val="0"/>
              </a:spcAft>
            </a:pPr>
            <a:r>
              <a:rPr lang="en-US" sz="2800" b="1" dirty="0">
                <a:latin typeface="Times New Roman" panose="02020603050405020304" pitchFamily="18" charset="0"/>
                <a:ea typeface="Times New Roman" panose="02020603050405020304" pitchFamily="18" charset="0"/>
              </a:rPr>
              <a:t>- </a:t>
            </a:r>
            <a:r>
              <a:rPr lang="vi-VN" sz="2800" dirty="0">
                <a:solidFill>
                  <a:srgbClr val="000000"/>
                </a:solidFill>
                <a:latin typeface="Times New Roman" panose="02020603050405020304" pitchFamily="18" charset="0"/>
                <a:ea typeface="Tahoma" panose="020B0604030504040204" pitchFamily="34" charset="0"/>
              </a:rPr>
              <a:t>Khi qua đường nơi có tín hiệu đèn giao thông hoặc nơi có vạch kẻ đường dành cho người đi bộ qua đường, cần dừng lại trên vỉa hè trước vạch kẻ đường, quan sát các xe </a:t>
            </a:r>
            <a:r>
              <a:rPr lang="en-US" sz="2800" dirty="0" err="1">
                <a:solidFill>
                  <a:srgbClr val="000000"/>
                </a:solidFill>
                <a:latin typeface="Times New Roman" panose="02020603050405020304" pitchFamily="18" charset="0"/>
                <a:ea typeface="Tahoma" panose="020B0604030504040204" pitchFamily="34" charset="0"/>
              </a:rPr>
              <a:t>đi</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hai</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phía</a:t>
            </a:r>
            <a:r>
              <a:rPr lang="vi-VN" sz="2800" dirty="0">
                <a:solidFill>
                  <a:srgbClr val="000000"/>
                </a:solidFill>
                <a:latin typeface="Times New Roman" panose="02020603050405020304" pitchFamily="18" charset="0"/>
                <a:ea typeface="Tahoma" panose="020B0604030504040204" pitchFamily="34" charset="0"/>
              </a:rPr>
              <a:t>. Khi tín hiệu đèn cho người đi bộ sáng màu xanh, nếu thấy an toàn, bước qua đường trên vạch kẻ đường dành cho người đi bộ</a:t>
            </a:r>
            <a:r>
              <a:rPr lang="en-US" sz="2800" dirty="0">
                <a:solidFill>
                  <a:srgbClr val="000000"/>
                </a:solidFill>
                <a:latin typeface="Times New Roman" panose="02020603050405020304" pitchFamily="18" charset="0"/>
                <a:ea typeface="Tahoma" panose="020B0604030504040204" pitchFamily="34" charset="0"/>
              </a:rPr>
              <a:t> qua </a:t>
            </a:r>
            <a:r>
              <a:rPr lang="en-US" sz="2800" dirty="0" err="1">
                <a:solidFill>
                  <a:srgbClr val="000000"/>
                </a:solidFill>
                <a:latin typeface="Times New Roman" panose="02020603050405020304" pitchFamily="18" charset="0"/>
                <a:ea typeface="Tahoma" panose="020B0604030504040204" pitchFamily="34" charset="0"/>
              </a:rPr>
              <a:t>đường</a:t>
            </a:r>
            <a:r>
              <a:rPr lang="en-US" sz="2800" dirty="0">
                <a:solidFill>
                  <a:srgbClr val="000000"/>
                </a:solidFill>
                <a:latin typeface="Times New Roman" panose="02020603050405020304" pitchFamily="18" charset="0"/>
                <a:ea typeface="Tahoma" panose="020B0604030504040204" pitchFamily="34"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4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7566" y="113972"/>
            <a:ext cx="882361" cy="1096241"/>
            <a:chOff x="0" y="0"/>
            <a:chExt cx="2057400" cy="3844925"/>
          </a:xfrm>
        </p:grpSpPr>
        <p:pic>
          <p:nvPicPr>
            <p:cNvPr id="5" name="Picture 4"/>
            <p:cNvPicPr>
              <a:picLocks noChangeAspect="1" noChangeArrowheads="1"/>
            </p:cNvPicPr>
            <p:nvPr/>
          </p:nvPicPr>
          <p:blipFill>
            <a:blip r:embed="rId2" cstate="print"/>
            <a:srcRect l="30469" t="56250" r="59375" b="16667"/>
            <a:stretch>
              <a:fillRect/>
            </a:stretch>
          </p:blipFill>
          <p:spPr bwMode="auto">
            <a:xfrm>
              <a:off x="0" y="34925"/>
              <a:ext cx="2057400" cy="3810000"/>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1219200" y="0"/>
              <a:ext cx="323850" cy="142875"/>
            </a:xfrm>
            <a:prstGeom prst="rect">
              <a:avLst/>
            </a:prstGeom>
          </p:spPr>
        </p:pic>
      </p:grpSp>
      <p:sp>
        <p:nvSpPr>
          <p:cNvPr id="7" name="Rectangle 6"/>
          <p:cNvSpPr/>
          <p:nvPr/>
        </p:nvSpPr>
        <p:spPr>
          <a:xfrm>
            <a:off x="1452217" y="154708"/>
            <a:ext cx="10199455" cy="1051955"/>
          </a:xfrm>
          <a:prstGeom prst="rect">
            <a:avLst/>
          </a:prstGeom>
        </p:spPr>
        <p:txBody>
          <a:bodyPr wrap="square">
            <a:spAutoFit/>
          </a:bodyPr>
          <a:lstStyle/>
          <a:p>
            <a:pPr eaLnBrk="0" fontAlgn="base" hangingPunct="0">
              <a:lnSpc>
                <a:spcPct val="115000"/>
              </a:lnSpc>
              <a:spcAft>
                <a:spcPts val="800"/>
              </a:spcAft>
            </a:pPr>
            <a:r>
              <a:rPr lang="vi-VN" sz="28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 </a:t>
            </a:r>
            <a:r>
              <a:rPr lang="en-US" sz="28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Q</a:t>
            </a:r>
            <a:r>
              <a:rPr lang="vi-VN" sz="28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uan sát các hình ảnh sau đây, hãy cho biết những tư thế ngồi sau xe đạp, xe máy nào an toàn và không an toàn? Vì sao?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1387973227-xe-dap-dien5.jpg"/>
          <p:cNvPicPr/>
          <p:nvPr/>
        </p:nvPicPr>
        <p:blipFill rotWithShape="1">
          <a:blip r:embed="rId4" cstate="print">
            <a:extLst>
              <a:ext uri="{28A0092B-C50C-407E-A947-70E740481C1C}">
                <a14:useLocalDpi xmlns:a14="http://schemas.microsoft.com/office/drawing/2010/main" val="0"/>
              </a:ext>
            </a:extLst>
          </a:blip>
          <a:srcRect l="294" t="-191" r="17528" b="1987"/>
          <a:stretch/>
        </p:blipFill>
        <p:spPr>
          <a:xfrm>
            <a:off x="388359" y="1220171"/>
            <a:ext cx="3615605" cy="2395865"/>
          </a:xfrm>
          <a:prstGeom prst="rect">
            <a:avLst/>
          </a:prstGeom>
        </p:spPr>
      </p:pic>
      <p:pic>
        <p:nvPicPr>
          <p:cNvPr id="9" name="Picture 8" descr="1387973227-xe-dap-dien6 24h.jpg"/>
          <p:cNvPicPr/>
          <p:nvPr/>
        </p:nvPicPr>
        <p:blipFill rotWithShape="1">
          <a:blip r:embed="rId5" cstate="print">
            <a:extLst>
              <a:ext uri="{28A0092B-C50C-407E-A947-70E740481C1C}">
                <a14:useLocalDpi xmlns:a14="http://schemas.microsoft.com/office/drawing/2010/main" val="0"/>
              </a:ext>
            </a:extLst>
          </a:blip>
          <a:srcRect l="2791" t="-10" r="27441" b="-1284"/>
          <a:stretch/>
        </p:blipFill>
        <p:spPr>
          <a:xfrm>
            <a:off x="4329978" y="1206663"/>
            <a:ext cx="3615603" cy="2409373"/>
          </a:xfrm>
          <a:prstGeom prst="rect">
            <a:avLst/>
          </a:prstGeom>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8271595" y="1220171"/>
            <a:ext cx="3518623" cy="2395865"/>
          </a:xfrm>
          <a:prstGeom prst="rect">
            <a:avLst/>
          </a:prstGeom>
          <a:noFill/>
          <a:ln w="9525">
            <a:noFill/>
            <a:miter lim="800000"/>
            <a:headEnd/>
            <a:tailEnd/>
          </a:ln>
        </p:spPr>
      </p:pic>
      <p:pic>
        <p:nvPicPr>
          <p:cNvPr id="11" name="Picture 10"/>
          <p:cNvPicPr/>
          <p:nvPr/>
        </p:nvPicPr>
        <p:blipFill>
          <a:blip r:embed="rId7"/>
          <a:srcRect/>
          <a:stretch>
            <a:fillRect/>
          </a:stretch>
        </p:blipFill>
        <p:spPr bwMode="auto">
          <a:xfrm>
            <a:off x="267566" y="4184073"/>
            <a:ext cx="3736398" cy="2673927"/>
          </a:xfrm>
          <a:prstGeom prst="rect">
            <a:avLst/>
          </a:prstGeom>
          <a:noFill/>
          <a:ln w="9525">
            <a:noFill/>
            <a:miter lim="800000"/>
            <a:headEnd/>
            <a:tailEnd/>
          </a:ln>
        </p:spPr>
      </p:pic>
      <p:pic>
        <p:nvPicPr>
          <p:cNvPr id="12" name="Picture 11"/>
          <p:cNvPicPr/>
          <p:nvPr/>
        </p:nvPicPr>
        <p:blipFill>
          <a:blip r:embed="rId8">
            <a:extLst>
              <a:ext uri="{28A0092B-C50C-407E-A947-70E740481C1C}">
                <a14:useLocalDpi xmlns:a14="http://schemas.microsoft.com/office/drawing/2010/main" val="0"/>
              </a:ext>
            </a:extLst>
          </a:blip>
          <a:srcRect/>
          <a:stretch>
            <a:fillRect/>
          </a:stretch>
        </p:blipFill>
        <p:spPr bwMode="auto">
          <a:xfrm>
            <a:off x="6830173" y="4184073"/>
            <a:ext cx="3380627" cy="2673927"/>
          </a:xfrm>
          <a:prstGeom prst="rect">
            <a:avLst/>
          </a:prstGeom>
          <a:noFill/>
          <a:ln w="9525">
            <a:noFill/>
            <a:miter lim="800000"/>
            <a:headEnd/>
            <a:tailEnd/>
          </a:ln>
        </p:spPr>
      </p:pic>
      <p:sp>
        <p:nvSpPr>
          <p:cNvPr id="13" name="Rectangle 12"/>
          <p:cNvSpPr/>
          <p:nvPr/>
        </p:nvSpPr>
        <p:spPr>
          <a:xfrm>
            <a:off x="1410869" y="3657599"/>
            <a:ext cx="819455" cy="369332"/>
          </a:xfrm>
          <a:prstGeom prst="rect">
            <a:avLst/>
          </a:prstGeom>
        </p:spPr>
        <p:txBody>
          <a:bodyPr wrap="none">
            <a:spAutoFit/>
          </a:bodyPr>
          <a:lstStyle/>
          <a:p>
            <a:r>
              <a:rPr lang="en-US" i="1" dirty="0" err="1">
                <a:effectLst/>
                <a:latin typeface="Times New Roman" panose="02020603050405020304" pitchFamily="18" charset="0"/>
                <a:ea typeface="Times New Roman" panose="02020603050405020304" pitchFamily="18" charset="0"/>
              </a:rPr>
              <a:t>Hình</a:t>
            </a:r>
            <a:r>
              <a:rPr lang="en-US" i="1" dirty="0">
                <a:effectLst/>
                <a:latin typeface="Times New Roman" panose="02020603050405020304" pitchFamily="18" charset="0"/>
                <a:ea typeface="Times New Roman" panose="02020603050405020304" pitchFamily="18" charset="0"/>
              </a:rPr>
              <a:t> 1</a:t>
            </a:r>
            <a:endParaRPr lang="en-US" sz="2400" dirty="0"/>
          </a:p>
        </p:txBody>
      </p:sp>
      <p:sp>
        <p:nvSpPr>
          <p:cNvPr id="14" name="Rectangle 13"/>
          <p:cNvSpPr/>
          <p:nvPr/>
        </p:nvSpPr>
        <p:spPr>
          <a:xfrm>
            <a:off x="5567233" y="3676009"/>
            <a:ext cx="819455" cy="369332"/>
          </a:xfrm>
          <a:prstGeom prst="rect">
            <a:avLst/>
          </a:prstGeom>
        </p:spPr>
        <p:txBody>
          <a:bodyPr wrap="none">
            <a:spAutoFit/>
          </a:bodyPr>
          <a:lstStyle/>
          <a:p>
            <a:r>
              <a:rPr lang="en-US" i="1" dirty="0" err="1">
                <a:effectLst/>
                <a:latin typeface="Times New Roman" panose="02020603050405020304" pitchFamily="18" charset="0"/>
                <a:ea typeface="Times New Roman" panose="02020603050405020304" pitchFamily="18" charset="0"/>
              </a:rPr>
              <a:t>Hình</a:t>
            </a:r>
            <a:r>
              <a:rPr lang="en-US" i="1" dirty="0">
                <a:effectLst/>
                <a:latin typeface="Times New Roman" panose="02020603050405020304" pitchFamily="18" charset="0"/>
                <a:ea typeface="Times New Roman" panose="02020603050405020304" pitchFamily="18" charset="0"/>
              </a:rPr>
              <a:t> 2</a:t>
            </a:r>
            <a:endParaRPr lang="en-US" sz="2400" dirty="0"/>
          </a:p>
        </p:txBody>
      </p:sp>
      <p:sp>
        <p:nvSpPr>
          <p:cNvPr id="15" name="Rectangle 14"/>
          <p:cNvSpPr/>
          <p:nvPr/>
        </p:nvSpPr>
        <p:spPr>
          <a:xfrm>
            <a:off x="9621178" y="3676009"/>
            <a:ext cx="819455" cy="369332"/>
          </a:xfrm>
          <a:prstGeom prst="rect">
            <a:avLst/>
          </a:prstGeom>
        </p:spPr>
        <p:txBody>
          <a:bodyPr wrap="none">
            <a:spAutoFit/>
          </a:bodyPr>
          <a:lstStyle/>
          <a:p>
            <a:r>
              <a:rPr lang="en-US" i="1" dirty="0" err="1">
                <a:effectLst/>
                <a:latin typeface="Times New Roman" panose="02020603050405020304" pitchFamily="18" charset="0"/>
                <a:ea typeface="Times New Roman" panose="02020603050405020304" pitchFamily="18" charset="0"/>
              </a:rPr>
              <a:t>Hình</a:t>
            </a:r>
            <a:r>
              <a:rPr lang="en-US" i="1" dirty="0">
                <a:effectLst/>
                <a:latin typeface="Times New Roman" panose="02020603050405020304" pitchFamily="18" charset="0"/>
                <a:ea typeface="Times New Roman" panose="02020603050405020304" pitchFamily="18" charset="0"/>
              </a:rPr>
              <a:t> 3</a:t>
            </a:r>
            <a:endParaRPr lang="en-US" sz="2400" dirty="0"/>
          </a:p>
        </p:txBody>
      </p:sp>
      <p:sp>
        <p:nvSpPr>
          <p:cNvPr id="16" name="Rectangle 15"/>
          <p:cNvSpPr/>
          <p:nvPr/>
        </p:nvSpPr>
        <p:spPr>
          <a:xfrm>
            <a:off x="4187886" y="5336370"/>
            <a:ext cx="819455" cy="369332"/>
          </a:xfrm>
          <a:prstGeom prst="rect">
            <a:avLst/>
          </a:prstGeom>
        </p:spPr>
        <p:txBody>
          <a:bodyPr wrap="none">
            <a:spAutoFit/>
          </a:bodyPr>
          <a:lstStyle/>
          <a:p>
            <a:r>
              <a:rPr lang="en-US" i="1" dirty="0" err="1">
                <a:effectLst/>
                <a:latin typeface="Times New Roman" panose="02020603050405020304" pitchFamily="18" charset="0"/>
                <a:ea typeface="Times New Roman" panose="02020603050405020304" pitchFamily="18" charset="0"/>
              </a:rPr>
              <a:t>Hình</a:t>
            </a:r>
            <a:r>
              <a:rPr lang="en-US" i="1" dirty="0">
                <a:effectLst/>
                <a:latin typeface="Times New Roman" panose="02020603050405020304" pitchFamily="18" charset="0"/>
                <a:ea typeface="Times New Roman" panose="02020603050405020304" pitchFamily="18" charset="0"/>
              </a:rPr>
              <a:t> 4</a:t>
            </a:r>
            <a:endParaRPr lang="en-US" sz="2400" dirty="0"/>
          </a:p>
        </p:txBody>
      </p:sp>
      <p:sp>
        <p:nvSpPr>
          <p:cNvPr id="17" name="Rectangle 16"/>
          <p:cNvSpPr/>
          <p:nvPr/>
        </p:nvSpPr>
        <p:spPr>
          <a:xfrm>
            <a:off x="10440633" y="5336370"/>
            <a:ext cx="819455" cy="369332"/>
          </a:xfrm>
          <a:prstGeom prst="rect">
            <a:avLst/>
          </a:prstGeom>
        </p:spPr>
        <p:txBody>
          <a:bodyPr wrap="none">
            <a:spAutoFit/>
          </a:bodyPr>
          <a:lstStyle/>
          <a:p>
            <a:r>
              <a:rPr lang="en-US" i="1" dirty="0" err="1">
                <a:effectLst/>
                <a:latin typeface="Times New Roman" panose="02020603050405020304" pitchFamily="18" charset="0"/>
                <a:ea typeface="Times New Roman" panose="02020603050405020304" pitchFamily="18" charset="0"/>
              </a:rPr>
              <a:t>Hình</a:t>
            </a:r>
            <a:r>
              <a:rPr lang="en-US" i="1" dirty="0">
                <a:effectLst/>
                <a:latin typeface="Times New Roman" panose="02020603050405020304" pitchFamily="18" charset="0"/>
                <a:ea typeface="Times New Roman" panose="02020603050405020304" pitchFamily="18" charset="0"/>
              </a:rPr>
              <a:t> 5</a:t>
            </a:r>
            <a:endParaRPr lang="en-US" sz="2400" dirty="0"/>
          </a:p>
        </p:txBody>
      </p:sp>
    </p:spTree>
    <p:extLst>
      <p:ext uri="{BB962C8B-B14F-4D97-AF65-F5344CB8AC3E}">
        <p14:creationId xmlns:p14="http://schemas.microsoft.com/office/powerpoint/2010/main" val="256296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421" y="210954"/>
            <a:ext cx="10847924" cy="587853"/>
          </a:xfrm>
          <a:prstGeom prst="rect">
            <a:avLst/>
          </a:prstGeom>
        </p:spPr>
        <p:txBody>
          <a:bodyPr wrap="square">
            <a:spAutoFit/>
          </a:bodyPr>
          <a:lstStyle/>
          <a:p>
            <a:pPr algn="just">
              <a:lnSpc>
                <a:spcPct val="115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ngồi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đạp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máy</a:t>
            </a:r>
            <a:r>
              <a:rPr lang="en-US" sz="2800" b="1" dirty="0">
                <a:latin typeface="Times New Roman" panose="02020603050405020304" pitchFamily="18" charset="0"/>
                <a:ea typeface="Calibri" panose="020F0502020204030204" pitchFamily="34" charset="0"/>
                <a:cs typeface="Times New Roman" panose="02020603050405020304" pitchFamily="18" charset="0"/>
              </a:rPr>
              <a:t> an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63421" y="798807"/>
            <a:ext cx="11637818" cy="1578894"/>
          </a:xfrm>
          <a:prstGeom prst="rect">
            <a:avLst/>
          </a:prstGeom>
        </p:spPr>
        <p:txBody>
          <a:bodyPr wrap="square">
            <a:spAutoFit/>
          </a:bodyPr>
          <a:lstStyle/>
          <a:p>
            <a:pPr algn="just">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ngồi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latin typeface="Times New Roman" panose="02020603050405020304" pitchFamily="18" charset="0"/>
                <a:ea typeface="Calibri" panose="020F0502020204030204" pitchFamily="34" charset="0"/>
                <a:cs typeface="Times New Roman" panose="02020603050405020304" pitchFamily="18" charset="0"/>
              </a:rPr>
              <a:t> gang,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dép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hậu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Trèo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63421" y="2377701"/>
            <a:ext cx="11637818" cy="1083374"/>
          </a:xfrm>
          <a:prstGeom prst="rect">
            <a:avLst/>
          </a:prstGeom>
        </p:spPr>
        <p:txBody>
          <a:bodyPr wrap="square">
            <a:spAutoFit/>
          </a:bodyPr>
          <a:lstStyle/>
          <a:p>
            <a:pPr algn="just" eaLnBrk="0" fontAlgn="base" hangingPunct="0">
              <a:lnSpc>
                <a:spcPct val="115000"/>
              </a:lnSpc>
              <a:spcAft>
                <a:spcPts val="0"/>
              </a:spcAft>
            </a:pP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Ngồi</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ngay</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ngắn</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trên</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yên</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sau</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ngồi</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thẳng</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lưng</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hai</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tay</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ôm</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thắt</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lưng</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người</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điều</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khiển</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xe</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đạp</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hoặc</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xe</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máy</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hai</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chân</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đặt</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lên</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thanh</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để</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chân</a:t>
            </a:r>
            <a:r>
              <a:rPr lang="en-US" sz="2800" dirty="0">
                <a:solidFill>
                  <a:srgbClr val="000000"/>
                </a:solidFill>
                <a:latin typeface="Times New Roman" panose="02020603050405020304" pitchFamily="18" charset="0"/>
                <a:ea typeface="Tahoma" panose="020B0604030504040204" pitchFamily="34" charset="0"/>
              </a:rPr>
              <a:t> ở </a:t>
            </a:r>
            <a:r>
              <a:rPr lang="en-US" sz="2800" dirty="0" err="1">
                <a:solidFill>
                  <a:srgbClr val="000000"/>
                </a:solidFill>
                <a:latin typeface="Times New Roman" panose="02020603050405020304" pitchFamily="18" charset="0"/>
                <a:ea typeface="Tahoma" panose="020B0604030504040204" pitchFamily="34" charset="0"/>
              </a:rPr>
              <a:t>bánh</a:t>
            </a:r>
            <a:r>
              <a:rPr lang="en-US" sz="2800" dirty="0">
                <a:solidFill>
                  <a:srgbClr val="000000"/>
                </a:solidFill>
                <a:latin typeface="Times New Roman" panose="02020603050405020304" pitchFamily="18" charset="0"/>
                <a:ea typeface="Tahoma" panose="020B0604030504040204" pitchFamily="34" charset="0"/>
              </a:rPr>
              <a:t> </a:t>
            </a:r>
            <a:r>
              <a:rPr lang="en-US" sz="2800" dirty="0" err="1">
                <a:solidFill>
                  <a:srgbClr val="000000"/>
                </a:solidFill>
                <a:latin typeface="Times New Roman" panose="02020603050405020304" pitchFamily="18" charset="0"/>
                <a:ea typeface="Tahoma" panose="020B0604030504040204" pitchFamily="34" charset="0"/>
              </a:rPr>
              <a:t>sau</a:t>
            </a:r>
            <a:r>
              <a:rPr lang="en-US" sz="2800" dirty="0">
                <a:solidFill>
                  <a:srgbClr val="000000"/>
                </a:solidFill>
                <a:latin typeface="Times New Roman" panose="02020603050405020304" pitchFamily="18" charset="0"/>
                <a:ea typeface="Tahoma" panose="020B060403050404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263421" y="3609299"/>
            <a:ext cx="11637818" cy="1083374"/>
          </a:xfrm>
          <a:prstGeom prst="rect">
            <a:avLst/>
          </a:prstGeom>
        </p:spPr>
        <p:txBody>
          <a:bodyPr wrap="square">
            <a:spAutoFit/>
          </a:bodyPr>
          <a:lstStyle/>
          <a:p>
            <a:pPr algn="just">
              <a:lnSpc>
                <a:spcPct val="115000"/>
              </a:lnSpc>
              <a:spcAft>
                <a:spcPts val="800"/>
              </a:spcAft>
            </a:pPr>
            <a:r>
              <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dừng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hẳn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02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566" y="113972"/>
            <a:ext cx="882361" cy="1096241"/>
            <a:chOff x="0" y="0"/>
            <a:chExt cx="2057400" cy="3844925"/>
          </a:xfrm>
        </p:grpSpPr>
        <p:pic>
          <p:nvPicPr>
            <p:cNvPr id="3" name="Picture 2"/>
            <p:cNvPicPr>
              <a:picLocks noChangeAspect="1" noChangeArrowheads="1"/>
            </p:cNvPicPr>
            <p:nvPr/>
          </p:nvPicPr>
          <p:blipFill>
            <a:blip r:embed="rId2" cstate="print"/>
            <a:srcRect l="30469" t="56250" r="59375" b="16667"/>
            <a:stretch>
              <a:fillRect/>
            </a:stretch>
          </p:blipFill>
          <p:spPr bwMode="auto">
            <a:xfrm>
              <a:off x="0" y="34925"/>
              <a:ext cx="2057400" cy="3810000"/>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1219200" y="0"/>
              <a:ext cx="323850" cy="142875"/>
            </a:xfrm>
            <a:prstGeom prst="rect">
              <a:avLst/>
            </a:prstGeom>
          </p:spPr>
        </p:pic>
      </p:grpSp>
      <p:sp>
        <p:nvSpPr>
          <p:cNvPr id="5" name="Rectangle 4"/>
          <p:cNvSpPr/>
          <p:nvPr/>
        </p:nvSpPr>
        <p:spPr>
          <a:xfrm>
            <a:off x="1149927" y="102425"/>
            <a:ext cx="10764982" cy="1083374"/>
          </a:xfrm>
          <a:prstGeom prst="rect">
            <a:avLst/>
          </a:prstGeom>
        </p:spPr>
        <p:txBody>
          <a:bodyPr wrap="square">
            <a:spAutoFit/>
          </a:bodyPr>
          <a:lstStyle/>
          <a:p>
            <a:pPr eaLnBrk="0" fontAlgn="base" hangingPunct="0">
              <a:lnSpc>
                <a:spcPct val="115000"/>
              </a:lnSpc>
              <a:spcAft>
                <a:spcPts val="800"/>
              </a:spcAft>
            </a:pPr>
            <a:r>
              <a:rPr lang="en-US" sz="28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b</a:t>
            </a:r>
            <a:r>
              <a:rPr lang="vi-VN" sz="28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Q</a:t>
            </a:r>
            <a:r>
              <a:rPr lang="vi-VN" sz="28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uan sát các hình ảnh và phân tích các tình huống sau đây, hãy cho biết</a:t>
            </a:r>
            <a:r>
              <a:rPr lang="vi-VN"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i="1" dirty="0">
                <a:latin typeface="Times New Roman" panose="02020603050405020304" pitchFamily="18" charset="0"/>
                <a:ea typeface="MS PGothic" panose="020B0600070205080204" pitchFamily="34" charset="-128"/>
              </a:rPr>
              <a:t> </a:t>
            </a:r>
            <a:r>
              <a:rPr lang="vi-VN" sz="2800" i="1" dirty="0">
                <a:latin typeface="Times New Roman" panose="02020603050405020304" pitchFamily="18" charset="0"/>
                <a:ea typeface="MS PGothic" panose="020B0600070205080204" pitchFamily="34" charset="-128"/>
              </a:rPr>
              <a:t>Những hành vi ngồi trong ô tô nào dưới đây không an toàn. Vì sao?</a:t>
            </a:r>
            <a:endParaRPr lang="en-US" sz="3600" dirty="0">
              <a:effectLst/>
            </a:endParaRPr>
          </a:p>
        </p:txBody>
      </p:sp>
      <p:grpSp>
        <p:nvGrpSpPr>
          <p:cNvPr id="6" name="Group 5"/>
          <p:cNvGrpSpPr/>
          <p:nvPr/>
        </p:nvGrpSpPr>
        <p:grpSpPr>
          <a:xfrm>
            <a:off x="267566" y="1630479"/>
            <a:ext cx="3170411" cy="3066212"/>
            <a:chOff x="0" y="0"/>
            <a:chExt cx="2934323" cy="2466314"/>
          </a:xfrm>
        </p:grpSpPr>
        <p:pic>
          <p:nvPicPr>
            <p:cNvPr id="7" name="Picture 6"/>
            <p:cNvPicPr/>
            <p:nvPr/>
          </p:nvPicPr>
          <p:blipFill>
            <a:blip r:embed="rId4" cstate="print"/>
            <a:srcRect l="9375" t="18506" r="68284" b="57291"/>
            <a:stretch>
              <a:fillRect/>
            </a:stretch>
          </p:blipFill>
          <p:spPr bwMode="auto">
            <a:xfrm>
              <a:off x="0" y="0"/>
              <a:ext cx="2934323" cy="2466314"/>
            </a:xfrm>
            <a:prstGeom prst="rect">
              <a:avLst/>
            </a:prstGeom>
            <a:ln>
              <a:noFill/>
            </a:ln>
            <a:effectLst>
              <a:softEdge rad="112500"/>
            </a:effectLst>
          </p:spPr>
        </p:pic>
        <p:pic>
          <p:nvPicPr>
            <p:cNvPr id="8" name="Picture 7"/>
            <p:cNvPicPr>
              <a:picLocks noChangeAspect="1"/>
            </p:cNvPicPr>
            <p:nvPr/>
          </p:nvPicPr>
          <p:blipFill>
            <a:blip r:embed="rId5"/>
            <a:stretch>
              <a:fillRect/>
            </a:stretch>
          </p:blipFill>
          <p:spPr>
            <a:xfrm>
              <a:off x="104775" y="2085314"/>
              <a:ext cx="390307" cy="288827"/>
            </a:xfrm>
            <a:prstGeom prst="rect">
              <a:avLst/>
            </a:prstGeom>
          </p:spPr>
        </p:pic>
      </p:grpSp>
      <p:pic>
        <p:nvPicPr>
          <p:cNvPr id="10" name="Picture 9"/>
          <p:cNvPicPr/>
          <p:nvPr/>
        </p:nvPicPr>
        <p:blipFill>
          <a:blip r:embed="rId4"/>
          <a:srcRect l="59373" t="15627" r="16406" b="56248"/>
          <a:stretch>
            <a:fillRect/>
          </a:stretch>
        </p:blipFill>
        <p:spPr bwMode="auto">
          <a:xfrm>
            <a:off x="3930074" y="1592775"/>
            <a:ext cx="3426689" cy="2989323"/>
          </a:xfrm>
          <a:prstGeom prst="rect">
            <a:avLst/>
          </a:prstGeom>
          <a:ln>
            <a:noFill/>
          </a:ln>
          <a:effectLst>
            <a:softEdge rad="112500"/>
          </a:effectLst>
        </p:spPr>
      </p:pic>
      <p:pic>
        <p:nvPicPr>
          <p:cNvPr id="12" name="Picture 11"/>
          <p:cNvPicPr/>
          <p:nvPr/>
        </p:nvPicPr>
        <p:blipFill>
          <a:blip r:embed="rId4"/>
          <a:srcRect l="33594" t="16669" r="41406" b="57291"/>
          <a:stretch>
            <a:fillRect/>
          </a:stretch>
        </p:blipFill>
        <p:spPr bwMode="auto">
          <a:xfrm>
            <a:off x="7848859" y="1592775"/>
            <a:ext cx="3747395" cy="2989323"/>
          </a:xfrm>
          <a:prstGeom prst="rect">
            <a:avLst/>
          </a:prstGeom>
          <a:ln>
            <a:noFill/>
          </a:ln>
          <a:effectLst>
            <a:softEdge rad="112500"/>
          </a:effectLst>
        </p:spPr>
      </p:pic>
      <p:sp>
        <p:nvSpPr>
          <p:cNvPr id="13" name="Rectangle 12"/>
          <p:cNvSpPr/>
          <p:nvPr/>
        </p:nvSpPr>
        <p:spPr>
          <a:xfrm>
            <a:off x="929337" y="4941316"/>
            <a:ext cx="889987" cy="400110"/>
          </a:xfrm>
          <a:prstGeom prst="rect">
            <a:avLst/>
          </a:prstGeom>
        </p:spPr>
        <p:txBody>
          <a:bodyPr wrap="none">
            <a:spAutoFit/>
          </a:bodyPr>
          <a:lstStyle/>
          <a:p>
            <a:r>
              <a:rPr lang="en-US" sz="2000" i="1" dirty="0" err="1">
                <a:effectLst/>
                <a:latin typeface="Times New Roman" panose="02020603050405020304" pitchFamily="18" charset="0"/>
                <a:ea typeface="Calibri" panose="020F0502020204030204" pitchFamily="34" charset="0"/>
              </a:rPr>
              <a:t>Hình</a:t>
            </a:r>
            <a:r>
              <a:rPr lang="en-US" sz="2000" i="1" dirty="0">
                <a:effectLst/>
                <a:latin typeface="Times New Roman" panose="02020603050405020304" pitchFamily="18" charset="0"/>
                <a:ea typeface="Calibri" panose="020F0502020204030204" pitchFamily="34" charset="0"/>
              </a:rPr>
              <a:t> 1</a:t>
            </a:r>
            <a:endParaRPr lang="en-US" sz="2800" dirty="0"/>
          </a:p>
        </p:txBody>
      </p:sp>
      <p:sp>
        <p:nvSpPr>
          <p:cNvPr id="14" name="Rectangle 13"/>
          <p:cNvSpPr/>
          <p:nvPr/>
        </p:nvSpPr>
        <p:spPr>
          <a:xfrm>
            <a:off x="5309261" y="4941316"/>
            <a:ext cx="889987" cy="400110"/>
          </a:xfrm>
          <a:prstGeom prst="rect">
            <a:avLst/>
          </a:prstGeom>
        </p:spPr>
        <p:txBody>
          <a:bodyPr wrap="none">
            <a:spAutoFit/>
          </a:bodyPr>
          <a:lstStyle/>
          <a:p>
            <a:r>
              <a:rPr lang="en-US" sz="2000" i="1" dirty="0" err="1">
                <a:effectLst/>
                <a:latin typeface="Times New Roman" panose="02020603050405020304" pitchFamily="18" charset="0"/>
                <a:ea typeface="Calibri" panose="020F0502020204030204" pitchFamily="34" charset="0"/>
              </a:rPr>
              <a:t>Hình</a:t>
            </a:r>
            <a:r>
              <a:rPr lang="en-US" sz="2000" i="1" dirty="0">
                <a:effectLst/>
                <a:latin typeface="Times New Roman" panose="02020603050405020304" pitchFamily="18" charset="0"/>
                <a:ea typeface="Calibri" panose="020F0502020204030204" pitchFamily="34" charset="0"/>
              </a:rPr>
              <a:t> 2</a:t>
            </a:r>
            <a:endParaRPr lang="en-US" sz="2800" dirty="0"/>
          </a:p>
        </p:txBody>
      </p:sp>
      <p:sp>
        <p:nvSpPr>
          <p:cNvPr id="15" name="Rectangle 14"/>
          <p:cNvSpPr/>
          <p:nvPr/>
        </p:nvSpPr>
        <p:spPr>
          <a:xfrm>
            <a:off x="9244191" y="4941316"/>
            <a:ext cx="889987" cy="400110"/>
          </a:xfrm>
          <a:prstGeom prst="rect">
            <a:avLst/>
          </a:prstGeom>
        </p:spPr>
        <p:txBody>
          <a:bodyPr wrap="none">
            <a:spAutoFit/>
          </a:bodyPr>
          <a:lstStyle/>
          <a:p>
            <a:r>
              <a:rPr lang="en-US" sz="2000" i="1" dirty="0" err="1">
                <a:effectLst/>
                <a:latin typeface="Times New Roman" panose="02020603050405020304" pitchFamily="18" charset="0"/>
                <a:ea typeface="Calibri" panose="020F0502020204030204" pitchFamily="34" charset="0"/>
              </a:rPr>
              <a:t>Hình</a:t>
            </a:r>
            <a:r>
              <a:rPr lang="en-US" sz="2000" i="1" dirty="0">
                <a:effectLst/>
                <a:latin typeface="Times New Roman" panose="02020603050405020304" pitchFamily="18" charset="0"/>
                <a:ea typeface="Calibri" panose="020F0502020204030204" pitchFamily="34" charset="0"/>
              </a:rPr>
              <a:t> 3</a:t>
            </a:r>
            <a:endParaRPr lang="en-US" sz="2800" dirty="0"/>
          </a:p>
        </p:txBody>
      </p:sp>
      <p:sp>
        <p:nvSpPr>
          <p:cNvPr id="9" name="Rectangle 8"/>
          <p:cNvSpPr/>
          <p:nvPr/>
        </p:nvSpPr>
        <p:spPr>
          <a:xfrm>
            <a:off x="708746" y="5700644"/>
            <a:ext cx="11215483" cy="556434"/>
          </a:xfrm>
          <a:prstGeom prst="rect">
            <a:avLst/>
          </a:prstGeom>
        </p:spPr>
        <p:txBody>
          <a:bodyPr wrap="square">
            <a:spAutoFit/>
          </a:bodyPr>
          <a:lstStyle/>
          <a:p>
            <a:pPr algn="just" eaLnBrk="0" fontAlgn="base" hangingPunct="0">
              <a:lnSpc>
                <a:spcPct val="115000"/>
              </a:lnSpc>
              <a:spcAft>
                <a:spcPts val="600"/>
              </a:spcAft>
            </a:pPr>
            <a:r>
              <a:rPr lang="en-US" sz="2800" i="1" dirty="0">
                <a:latin typeface="Times New Roman" panose="02020603050405020304" pitchFamily="18" charset="0"/>
                <a:ea typeface="MS PGothic" panose="020B0600070205080204" pitchFamily="34" charset="-128"/>
              </a:rPr>
              <a:t>c. </a:t>
            </a:r>
            <a:r>
              <a:rPr lang="vi-VN" sz="2800" i="1" dirty="0">
                <a:latin typeface="Times New Roman" panose="02020603050405020304" pitchFamily="18" charset="0"/>
                <a:ea typeface="MS PGothic" panose="020B0600070205080204" pitchFamily="34" charset="-128"/>
              </a:rPr>
              <a:t>Trên xe ô tô có những vị trí nào khi ngồi em phải thắt dây an toàn?</a:t>
            </a:r>
            <a:endParaRPr lang="en-US" sz="3600" dirty="0">
              <a:effectLst/>
            </a:endParaRPr>
          </a:p>
        </p:txBody>
      </p:sp>
    </p:spTree>
    <p:extLst>
      <p:ext uri="{BB962C8B-B14F-4D97-AF65-F5344CB8AC3E}">
        <p14:creationId xmlns:p14="http://schemas.microsoft.com/office/powerpoint/2010/main" val="25965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anim calcmode="lin" valueType="num">
                                      <p:cBhvr>
                                        <p:cTn id="41" dur="500" fill="hold"/>
                                        <p:tgtEl>
                                          <p:spTgt spid="15"/>
                                        </p:tgtEl>
                                        <p:attrNameLst>
                                          <p:attrName>ppt_x</p:attrName>
                                        </p:attrNameLst>
                                      </p:cBhvr>
                                      <p:tavLst>
                                        <p:tav tm="0">
                                          <p:val>
                                            <p:strVal val="#ppt_x"/>
                                          </p:val>
                                        </p:tav>
                                        <p:tav tm="100000">
                                          <p:val>
                                            <p:strVal val="#ppt_x"/>
                                          </p:val>
                                        </p:tav>
                                      </p:tavLst>
                                    </p:anim>
                                    <p:anim calcmode="lin" valueType="num">
                                      <p:cBhvr>
                                        <p:cTn id="4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275" y="127827"/>
            <a:ext cx="11606343" cy="556434"/>
          </a:xfrm>
          <a:prstGeom prst="rect">
            <a:avLst/>
          </a:prstGeom>
        </p:spPr>
        <p:txBody>
          <a:bodyPr wrap="square">
            <a:spAutoFit/>
          </a:bodyPr>
          <a:lstStyle/>
          <a:p>
            <a:pPr algn="just" eaLnBrk="0" fontAlgn="base" hangingPunct="0">
              <a:lnSpc>
                <a:spcPct val="115000"/>
              </a:lnSpc>
              <a:spcAft>
                <a:spcPts val="8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57200" y="684261"/>
            <a:ext cx="11485418" cy="1051955"/>
          </a:xfrm>
          <a:prstGeom prst="rect">
            <a:avLst/>
          </a:prstGeom>
        </p:spPr>
        <p:txBody>
          <a:bodyPr wrap="square">
            <a:spAutoFit/>
          </a:bodyPr>
          <a:lstStyle/>
          <a:p>
            <a:pPr>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Ngồi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ô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36275" y="2055818"/>
            <a:ext cx="11485418" cy="1784078"/>
          </a:xfrm>
          <a:prstGeom prst="rect">
            <a:avLst/>
          </a:prstGeom>
        </p:spPr>
        <p:txBody>
          <a:bodyPr wrap="square">
            <a:spAutoFit/>
          </a:bodyPr>
          <a:lstStyle/>
          <a:p>
            <a:pPr>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Ngồi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vuông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 ô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chéo</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bụng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36275" y="4159499"/>
            <a:ext cx="11637819" cy="587853"/>
          </a:xfrm>
          <a:prstGeom prst="rect">
            <a:avLst/>
          </a:prstGeom>
        </p:spPr>
        <p:txBody>
          <a:bodyPr wrap="square">
            <a:spAutoFit/>
          </a:bodyPr>
          <a:lstStyle/>
          <a:p>
            <a:pPr>
              <a:lnSpc>
                <a:spcPct val="115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ngồi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ô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ngồi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đùa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đùa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36274" y="5082953"/>
            <a:ext cx="11485419" cy="954107"/>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xuống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xe</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xe</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hẳn</a:t>
            </a:r>
            <a:r>
              <a:rPr lang="en-US" sz="2800" dirty="0">
                <a:latin typeface="Times New Roman" panose="02020603050405020304" pitchFamily="18" charset="0"/>
                <a:ea typeface="Calibri" panose="020F0502020204030204" pitchFamily="34" charset="0"/>
              </a:rPr>
              <a:t> &amp; </a:t>
            </a:r>
            <a:r>
              <a:rPr lang="en-US" sz="2800" dirty="0" err="1">
                <a:latin typeface="Times New Roman" panose="02020603050405020304" pitchFamily="18" charset="0"/>
                <a:ea typeface="Calibri" panose="020F0502020204030204" pitchFamily="34" charset="0"/>
              </a:rPr>
              <a:t>theo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hướng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dẫn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xe</a:t>
            </a:r>
            <a:r>
              <a:rPr lang="en-US" sz="2800" dirty="0">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127910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1537855"/>
            <a:ext cx="10515600" cy="3048433"/>
          </a:xfrm>
        </p:spPr>
        <p:txBody>
          <a:bodyPr>
            <a:no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HOẠT ĐỘNG 3 </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4522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1537855"/>
            <a:ext cx="10515600" cy="3048433"/>
          </a:xfrm>
        </p:spPr>
        <p:txBody>
          <a:bodyPr>
            <a:no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HOẠT ĐỘNG 1 </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57982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764" y="154708"/>
            <a:ext cx="10723418" cy="1051955"/>
          </a:xfrm>
          <a:prstGeom prst="rect">
            <a:avLst/>
          </a:prstGeom>
        </p:spPr>
        <p:txBody>
          <a:bodyPr wrap="square">
            <a:spAutoFit/>
          </a:bodyPr>
          <a:lstStyle/>
          <a:p>
            <a:pPr algn="just" eaLnBrk="0" fontAlgn="base" hangingPunct="0">
              <a:lnSpc>
                <a:spcPct val="115000"/>
              </a:lnSpc>
              <a:spcAft>
                <a:spcPts val="0"/>
              </a:spcAft>
            </a:pPr>
            <a:r>
              <a:rPr lang="vi-VN" sz="2800" i="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1. Trong các tư thế dưới đây, tư thế nào là an toàn? Vì sao? Hãy chia sẻ với các bạn cách ngồi sau xe đạp/xe máy an toàn mà em biết</a:t>
            </a:r>
            <a:r>
              <a:rPr lang="en-US" sz="2800" i="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267566" y="113972"/>
            <a:ext cx="882361" cy="1096241"/>
            <a:chOff x="0" y="0"/>
            <a:chExt cx="2057400" cy="3844925"/>
          </a:xfrm>
        </p:grpSpPr>
        <p:pic>
          <p:nvPicPr>
            <p:cNvPr id="4" name="Picture 3"/>
            <p:cNvPicPr>
              <a:picLocks noChangeAspect="1" noChangeArrowheads="1"/>
            </p:cNvPicPr>
            <p:nvPr/>
          </p:nvPicPr>
          <p:blipFill>
            <a:blip r:embed="rId2" cstate="print"/>
            <a:srcRect l="30469" t="56250" r="59375" b="16667"/>
            <a:stretch>
              <a:fillRect/>
            </a:stretch>
          </p:blipFill>
          <p:spPr bwMode="auto">
            <a:xfrm>
              <a:off x="0" y="34925"/>
              <a:ext cx="2057400" cy="38100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219200" y="0"/>
              <a:ext cx="323850" cy="142875"/>
            </a:xfrm>
            <a:prstGeom prst="rect">
              <a:avLst/>
            </a:prstGeom>
          </p:spPr>
        </p:pic>
      </p:grpSp>
      <p:grpSp>
        <p:nvGrpSpPr>
          <p:cNvPr id="6" name="Group 5"/>
          <p:cNvGrpSpPr/>
          <p:nvPr/>
        </p:nvGrpSpPr>
        <p:grpSpPr>
          <a:xfrm>
            <a:off x="336838" y="1825595"/>
            <a:ext cx="3583998" cy="3203605"/>
            <a:chOff x="0" y="0"/>
            <a:chExt cx="2667000" cy="2895600"/>
          </a:xfrm>
        </p:grpSpPr>
        <p:pic>
          <p:nvPicPr>
            <p:cNvPr id="13" name="Picture 12"/>
            <p:cNvPicPr/>
            <p:nvPr/>
          </p:nvPicPr>
          <p:blipFill rotWithShape="1">
            <a:blip r:embed="rId4" cstate="print"/>
            <a:srcRect l="19912" t="27083" r="62877" b="43750"/>
            <a:stretch/>
          </p:blipFill>
          <p:spPr bwMode="auto">
            <a:xfrm>
              <a:off x="0" y="0"/>
              <a:ext cx="2667000" cy="2895600"/>
            </a:xfrm>
            <a:prstGeom prst="rect">
              <a:avLst/>
            </a:prstGeom>
            <a:noFill/>
            <a:ln w="9525">
              <a:noFill/>
              <a:miter lim="800000"/>
              <a:headEnd/>
              <a:tailEnd/>
            </a:ln>
          </p:spPr>
        </p:pic>
        <p:pic>
          <p:nvPicPr>
            <p:cNvPr id="14" name="Picture 13"/>
            <p:cNvPicPr>
              <a:picLocks noChangeAspect="1"/>
            </p:cNvPicPr>
            <p:nvPr/>
          </p:nvPicPr>
          <p:blipFill>
            <a:blip r:embed="rId5"/>
            <a:stretch>
              <a:fillRect/>
            </a:stretch>
          </p:blipFill>
          <p:spPr>
            <a:xfrm>
              <a:off x="276225" y="2447926"/>
              <a:ext cx="285750" cy="304800"/>
            </a:xfrm>
            <a:prstGeom prst="rect">
              <a:avLst/>
            </a:prstGeom>
          </p:spPr>
        </p:pic>
      </p:grpSp>
      <p:grpSp>
        <p:nvGrpSpPr>
          <p:cNvPr id="7" name="Group 6"/>
          <p:cNvGrpSpPr/>
          <p:nvPr/>
        </p:nvGrpSpPr>
        <p:grpSpPr>
          <a:xfrm>
            <a:off x="4592550" y="1903432"/>
            <a:ext cx="3259975" cy="3047929"/>
            <a:chOff x="2927349" y="76200"/>
            <a:chExt cx="2590801" cy="2819401"/>
          </a:xfrm>
        </p:grpSpPr>
        <p:pic>
          <p:nvPicPr>
            <p:cNvPr id="11" name="Picture 10"/>
            <p:cNvPicPr/>
            <p:nvPr/>
          </p:nvPicPr>
          <p:blipFill rotWithShape="1">
            <a:blip r:embed="rId4" cstate="print"/>
            <a:srcRect l="37895" t="28040" r="45386" b="43560"/>
            <a:stretch/>
          </p:blipFill>
          <p:spPr bwMode="auto">
            <a:xfrm>
              <a:off x="2927349" y="76200"/>
              <a:ext cx="2590801" cy="2819401"/>
            </a:xfrm>
            <a:prstGeom prst="rect">
              <a:avLst/>
            </a:prstGeom>
            <a:noFill/>
            <a:ln w="9525">
              <a:noFill/>
              <a:miter lim="800000"/>
              <a:headEnd/>
              <a:tailEnd/>
            </a:ln>
          </p:spPr>
        </p:pic>
        <p:pic>
          <p:nvPicPr>
            <p:cNvPr id="12" name="Picture 11"/>
            <p:cNvPicPr>
              <a:picLocks noChangeAspect="1"/>
            </p:cNvPicPr>
            <p:nvPr/>
          </p:nvPicPr>
          <p:blipFill>
            <a:blip r:embed="rId6"/>
            <a:stretch>
              <a:fillRect/>
            </a:stretch>
          </p:blipFill>
          <p:spPr>
            <a:xfrm>
              <a:off x="3048000" y="2447926"/>
              <a:ext cx="304800" cy="304800"/>
            </a:xfrm>
            <a:prstGeom prst="rect">
              <a:avLst/>
            </a:prstGeom>
          </p:spPr>
        </p:pic>
      </p:grpSp>
      <p:grpSp>
        <p:nvGrpSpPr>
          <p:cNvPr id="8" name="Group 7"/>
          <p:cNvGrpSpPr/>
          <p:nvPr/>
        </p:nvGrpSpPr>
        <p:grpSpPr>
          <a:xfrm>
            <a:off x="8354694" y="1903431"/>
            <a:ext cx="3421669" cy="2967697"/>
            <a:chOff x="5740399" y="76200"/>
            <a:chExt cx="2616200" cy="2819400"/>
          </a:xfrm>
        </p:grpSpPr>
        <p:pic>
          <p:nvPicPr>
            <p:cNvPr id="9" name="Picture 8"/>
            <p:cNvPicPr/>
            <p:nvPr/>
          </p:nvPicPr>
          <p:blipFill rotWithShape="1">
            <a:blip r:embed="rId4" cstate="print"/>
            <a:srcRect l="55152" t="27851" r="27965" b="43750"/>
            <a:stretch/>
          </p:blipFill>
          <p:spPr bwMode="auto">
            <a:xfrm>
              <a:off x="5740399" y="76200"/>
              <a:ext cx="2616200" cy="2819400"/>
            </a:xfrm>
            <a:prstGeom prst="rect">
              <a:avLst/>
            </a:prstGeom>
            <a:noFill/>
            <a:ln w="9525">
              <a:noFill/>
              <a:miter lim="800000"/>
              <a:headEnd/>
              <a:tailEnd/>
            </a:ln>
          </p:spPr>
        </p:pic>
        <p:pic>
          <p:nvPicPr>
            <p:cNvPr id="10" name="Picture 9"/>
            <p:cNvPicPr>
              <a:picLocks noChangeAspect="1"/>
            </p:cNvPicPr>
            <p:nvPr/>
          </p:nvPicPr>
          <p:blipFill>
            <a:blip r:embed="rId7"/>
            <a:stretch>
              <a:fillRect/>
            </a:stretch>
          </p:blipFill>
          <p:spPr>
            <a:xfrm>
              <a:off x="5876926" y="2466971"/>
              <a:ext cx="228600" cy="228600"/>
            </a:xfrm>
            <a:prstGeom prst="rect">
              <a:avLst/>
            </a:prstGeom>
          </p:spPr>
        </p:pic>
      </p:grpSp>
      <p:sp>
        <p:nvSpPr>
          <p:cNvPr id="15" name="Rectangle 14"/>
          <p:cNvSpPr/>
          <p:nvPr/>
        </p:nvSpPr>
        <p:spPr>
          <a:xfrm>
            <a:off x="1225309" y="5169534"/>
            <a:ext cx="9969396" cy="556434"/>
          </a:xfrm>
          <a:prstGeom prst="rect">
            <a:avLst/>
          </a:prstGeom>
        </p:spPr>
        <p:txBody>
          <a:bodyPr wrap="none">
            <a:spAutoFit/>
          </a:bodyPr>
          <a:lstStyle/>
          <a:p>
            <a:pPr algn="ctr">
              <a:lnSpc>
                <a:spcPct val="115000"/>
              </a:lnSpc>
              <a:spcAft>
                <a:spcPts val="800"/>
              </a:spcAft>
            </a:pPr>
            <a:r>
              <a:rPr lang="en-US" sz="28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dirty="0">
                <a:latin typeface="Times New Roman" panose="02020603050405020304" pitchFamily="18" charset="0"/>
                <a:ea typeface="Calibri" panose="020F0502020204030204" pitchFamily="34" charset="0"/>
                <a:cs typeface="Times New Roman" panose="02020603050405020304" pitchFamily="18" charset="0"/>
              </a:rPr>
              <a:t> 1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dirty="0">
                <a:latin typeface="Times New Roman" panose="02020603050405020304" pitchFamily="18" charset="0"/>
                <a:ea typeface="Calibri" panose="020F0502020204030204" pitchFamily="34" charset="0"/>
                <a:cs typeface="Times New Roman" panose="02020603050405020304" pitchFamily="18" charset="0"/>
              </a:rPr>
              <a:t> 2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dirty="0">
                <a:latin typeface="Times New Roman" panose="02020603050405020304" pitchFamily="18" charset="0"/>
                <a:ea typeface="Calibri" panose="020F0502020204030204" pitchFamily="34" charset="0"/>
                <a:cs typeface="Times New Roman" panose="02020603050405020304" pitchFamily="18" charset="0"/>
              </a:rPr>
              <a:t> 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64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0764" y="154708"/>
            <a:ext cx="10723418" cy="941796"/>
          </a:xfrm>
          <a:prstGeom prst="rect">
            <a:avLst/>
          </a:prstGeom>
        </p:spPr>
        <p:txBody>
          <a:bodyPr wrap="square">
            <a:spAutoFit/>
          </a:bodyPr>
          <a:lstStyle/>
          <a:p>
            <a:pPr algn="just" eaLnBrk="0" fontAlgn="base" hangingPunct="0">
              <a:lnSpc>
                <a:spcPct val="115000"/>
              </a:lnSpc>
              <a:spcAft>
                <a:spcPts val="0"/>
              </a:spcAft>
            </a:pPr>
            <a:r>
              <a:rPr lang="vi-VN" sz="2400" i="1" dirty="0">
                <a:solidFill>
                  <a:srgbClr val="000000"/>
                </a:solidFill>
                <a:latin typeface="+mj-lt"/>
                <a:ea typeface="Tahoma" panose="020B0604030504040204" pitchFamily="34" charset="0"/>
                <a:cs typeface="Times New Roman" panose="02020603050405020304" pitchFamily="18" charset="0"/>
              </a:rPr>
              <a:t>2. Trong các tư thế ngồi trong xe ô tô dưới đây, tư thế nào là an toàn? Vì sao?</a:t>
            </a:r>
            <a:r>
              <a:rPr lang="en-US" sz="2400" dirty="0">
                <a:latin typeface="+mj-lt"/>
                <a:ea typeface="Tahoma" panose="020B0604030504040204" pitchFamily="34" charset="0"/>
                <a:cs typeface="Times New Roman" panose="02020603050405020304" pitchFamily="18" charset="0"/>
              </a:rPr>
              <a:t> </a:t>
            </a:r>
            <a:r>
              <a:rPr lang="vi-VN" sz="2400" i="1" dirty="0">
                <a:solidFill>
                  <a:srgbClr val="000000"/>
                </a:solidFill>
                <a:latin typeface="+mj-lt"/>
                <a:ea typeface="Tahoma" panose="020B0604030504040204" pitchFamily="34" charset="0"/>
                <a:cs typeface="Times New Roman" panose="02020603050405020304" pitchFamily="18" charset="0"/>
              </a:rPr>
              <a:t>Hãy ch</a:t>
            </a:r>
            <a:r>
              <a:rPr lang="en-US" sz="2400" i="1" dirty="0" err="1">
                <a:solidFill>
                  <a:srgbClr val="000000"/>
                </a:solidFill>
                <a:latin typeface="+mj-lt"/>
                <a:ea typeface="Tahoma" panose="020B0604030504040204" pitchFamily="34" charset="0"/>
                <a:cs typeface="Times New Roman" panose="02020603050405020304" pitchFamily="18" charset="0"/>
              </a:rPr>
              <a:t>ia</a:t>
            </a:r>
            <a:r>
              <a:rPr lang="vi-VN" sz="2400" i="1" dirty="0">
                <a:solidFill>
                  <a:srgbClr val="000000"/>
                </a:solidFill>
                <a:latin typeface="+mj-lt"/>
                <a:ea typeface="Tahoma" panose="020B0604030504040204" pitchFamily="34" charset="0"/>
                <a:cs typeface="Times New Roman" panose="02020603050405020304" pitchFamily="18" charset="0"/>
              </a:rPr>
              <a:t> sẻ với các bạn cách ngồi trong ô tô như thế nào cho an toàn</a:t>
            </a:r>
            <a:r>
              <a:rPr lang="en-US" sz="2400" i="1" dirty="0">
                <a:solidFill>
                  <a:srgbClr val="000000"/>
                </a:solidFill>
                <a:latin typeface="+mj-lt"/>
                <a:ea typeface="Tahoma" panose="020B060403050404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grpSp>
        <p:nvGrpSpPr>
          <p:cNvPr id="3" name="Group 2"/>
          <p:cNvGrpSpPr/>
          <p:nvPr/>
        </p:nvGrpSpPr>
        <p:grpSpPr>
          <a:xfrm>
            <a:off x="267566" y="113972"/>
            <a:ext cx="882361" cy="1096241"/>
            <a:chOff x="0" y="0"/>
            <a:chExt cx="2057400" cy="3844925"/>
          </a:xfrm>
        </p:grpSpPr>
        <p:pic>
          <p:nvPicPr>
            <p:cNvPr id="4" name="Picture 3"/>
            <p:cNvPicPr>
              <a:picLocks noChangeAspect="1" noChangeArrowheads="1"/>
            </p:cNvPicPr>
            <p:nvPr/>
          </p:nvPicPr>
          <p:blipFill>
            <a:blip r:embed="rId2" cstate="print"/>
            <a:srcRect l="30469" t="56250" r="59375" b="16667"/>
            <a:stretch>
              <a:fillRect/>
            </a:stretch>
          </p:blipFill>
          <p:spPr bwMode="auto">
            <a:xfrm>
              <a:off x="0" y="34925"/>
              <a:ext cx="2057400" cy="38100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219200" y="0"/>
              <a:ext cx="323850" cy="142875"/>
            </a:xfrm>
            <a:prstGeom prst="rect">
              <a:avLst/>
            </a:prstGeom>
          </p:spPr>
        </p:pic>
      </p:grpSp>
      <p:sp>
        <p:nvSpPr>
          <p:cNvPr id="15" name="Rectangle 14"/>
          <p:cNvSpPr/>
          <p:nvPr/>
        </p:nvSpPr>
        <p:spPr>
          <a:xfrm>
            <a:off x="1225309" y="5169534"/>
            <a:ext cx="9969396" cy="556434"/>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p:nvPr/>
        </p:nvPicPr>
        <p:blipFill>
          <a:blip r:embed="rId4"/>
          <a:srcRect/>
          <a:stretch>
            <a:fillRect/>
          </a:stretch>
        </p:blipFill>
        <p:spPr bwMode="auto">
          <a:xfrm>
            <a:off x="272957" y="1526873"/>
            <a:ext cx="3615298" cy="3756370"/>
          </a:xfrm>
          <a:prstGeom prst="rect">
            <a:avLst/>
          </a:prstGeom>
          <a:noFill/>
          <a:ln w="9525">
            <a:noFill/>
            <a:miter lim="800000"/>
            <a:headEnd/>
            <a:tailEnd/>
          </a:ln>
        </p:spPr>
      </p:pic>
      <p:grpSp>
        <p:nvGrpSpPr>
          <p:cNvPr id="17" name="Group 16"/>
          <p:cNvGrpSpPr/>
          <p:nvPr/>
        </p:nvGrpSpPr>
        <p:grpSpPr>
          <a:xfrm>
            <a:off x="4248226" y="1526872"/>
            <a:ext cx="3726872" cy="3642661"/>
            <a:chOff x="2906725" y="0"/>
            <a:chExt cx="2383764" cy="2373562"/>
          </a:xfrm>
        </p:grpSpPr>
        <p:pic>
          <p:nvPicPr>
            <p:cNvPr id="22" name="Picture 21"/>
            <p:cNvPicPr/>
            <p:nvPr/>
          </p:nvPicPr>
          <p:blipFill>
            <a:blip r:embed="rId5"/>
            <a:srcRect l="9375" t="47917" r="74219" b="19792"/>
            <a:stretch>
              <a:fillRect/>
            </a:stretch>
          </p:blipFill>
          <p:spPr bwMode="auto">
            <a:xfrm>
              <a:off x="2906725" y="0"/>
              <a:ext cx="2383764" cy="2373562"/>
            </a:xfrm>
            <a:prstGeom prst="rect">
              <a:avLst/>
            </a:prstGeom>
            <a:noFill/>
            <a:ln w="9525">
              <a:noFill/>
              <a:miter lim="800000"/>
              <a:headEnd/>
              <a:tailEnd/>
            </a:ln>
          </p:spPr>
        </p:pic>
        <p:sp>
          <p:nvSpPr>
            <p:cNvPr id="23" name="Oval 22"/>
            <p:cNvSpPr/>
            <p:nvPr/>
          </p:nvSpPr>
          <p:spPr>
            <a:xfrm>
              <a:off x="3108007" y="2027213"/>
              <a:ext cx="304800" cy="302568"/>
            </a:xfrm>
            <a:prstGeom prst="ellipse">
              <a:avLst/>
            </a:prstGeom>
            <a:solidFill>
              <a:srgbClr val="CC00FF"/>
            </a:solidFill>
            <a:ln w="25400" cap="flat" cmpd="sng" algn="ctr">
              <a:noFill/>
              <a:prstDash val="solid"/>
            </a:ln>
            <a:effectLst/>
          </p:spPr>
          <p:txBody>
            <a:bodyPr rtlCol="0" anchor="ctr"/>
            <a:lstStyle/>
            <a:p>
              <a:pPr algn="ctr" eaLnBrk="0" fontAlgn="base" hangingPunct="0">
                <a:spcAft>
                  <a:spcPts val="0"/>
                </a:spcAft>
              </a:pPr>
              <a:r>
                <a:rPr lang="en-US" sz="12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p:txBody>
        </p:sp>
        <p:pic>
          <p:nvPicPr>
            <p:cNvPr id="24" name="Picture 23"/>
            <p:cNvPicPr>
              <a:picLocks noChangeAspect="1"/>
            </p:cNvPicPr>
            <p:nvPr/>
          </p:nvPicPr>
          <p:blipFill>
            <a:blip r:embed="rId6"/>
            <a:stretch>
              <a:fillRect/>
            </a:stretch>
          </p:blipFill>
          <p:spPr>
            <a:xfrm>
              <a:off x="3096260" y="2027213"/>
              <a:ext cx="376554" cy="321178"/>
            </a:xfrm>
            <a:prstGeom prst="rect">
              <a:avLst/>
            </a:prstGeom>
          </p:spPr>
        </p:pic>
      </p:grpSp>
      <p:grpSp>
        <p:nvGrpSpPr>
          <p:cNvPr id="18" name="Group 17"/>
          <p:cNvGrpSpPr/>
          <p:nvPr/>
        </p:nvGrpSpPr>
        <p:grpSpPr>
          <a:xfrm>
            <a:off x="8451274" y="1526872"/>
            <a:ext cx="3532908" cy="3642660"/>
            <a:chOff x="5599112" y="25400"/>
            <a:chExt cx="2690495" cy="2286000"/>
          </a:xfrm>
        </p:grpSpPr>
        <p:pic>
          <p:nvPicPr>
            <p:cNvPr id="19" name="Picture 18"/>
            <p:cNvPicPr/>
            <p:nvPr/>
          </p:nvPicPr>
          <p:blipFill>
            <a:blip r:embed="rId5"/>
            <a:srcRect l="9375" t="16669" r="67188" b="57291"/>
            <a:stretch>
              <a:fillRect/>
            </a:stretch>
          </p:blipFill>
          <p:spPr bwMode="auto">
            <a:xfrm>
              <a:off x="5599112" y="25400"/>
              <a:ext cx="2690495"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Oval 19"/>
            <p:cNvSpPr/>
            <p:nvPr/>
          </p:nvSpPr>
          <p:spPr>
            <a:xfrm>
              <a:off x="5672455" y="1960694"/>
              <a:ext cx="304800" cy="302568"/>
            </a:xfrm>
            <a:prstGeom prst="ellipse">
              <a:avLst/>
            </a:prstGeom>
            <a:solidFill>
              <a:srgbClr val="CC00FF"/>
            </a:solidFill>
            <a:ln w="25400" cap="flat" cmpd="sng" algn="ctr">
              <a:noFill/>
              <a:prstDash val="solid"/>
            </a:ln>
            <a:effectLst/>
          </p:spPr>
          <p:txBody>
            <a:bodyPr rtlCol="0" anchor="ctr"/>
            <a:lstStyle/>
            <a:p>
              <a:pPr algn="ctr" eaLnBrk="0" fontAlgn="base" hangingPunct="0">
                <a:spcAft>
                  <a:spcPts val="0"/>
                </a:spcAft>
              </a:pPr>
              <a:r>
                <a:rPr lang="en-US" sz="12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7"/>
            <a:stretch>
              <a:fillRect/>
            </a:stretch>
          </p:blipFill>
          <p:spPr>
            <a:xfrm>
              <a:off x="5672455" y="1960694"/>
              <a:ext cx="419100" cy="302568"/>
            </a:xfrm>
            <a:prstGeom prst="rect">
              <a:avLst/>
            </a:prstGeom>
          </p:spPr>
        </p:pic>
      </p:grpSp>
    </p:spTree>
    <p:extLst>
      <p:ext uri="{BB962C8B-B14F-4D97-AF65-F5344CB8AC3E}">
        <p14:creationId xmlns:p14="http://schemas.microsoft.com/office/powerpoint/2010/main" val="8192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1537855"/>
            <a:ext cx="10515600" cy="3048433"/>
          </a:xfrm>
        </p:spPr>
        <p:txBody>
          <a:bodyPr>
            <a:no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HOẠT ĐỘNG 4 </a:t>
            </a:r>
            <a:br>
              <a:rPr lang="en-US" sz="5400" b="1" dirty="0">
                <a:solidFill>
                  <a:srgbClr val="FF0000"/>
                </a:solidFill>
                <a:latin typeface="Times New Roman" panose="02020603050405020304" pitchFamily="18" charset="0"/>
                <a:cs typeface="Times New Roman" panose="02020603050405020304" pitchFamily="18" charset="0"/>
              </a:rPr>
            </a:br>
            <a:r>
              <a:rPr lang="en-US" sz="5400" b="1" dirty="0">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176016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725891" y="1149927"/>
            <a:ext cx="2466109" cy="2798185"/>
            <a:chOff x="6371973" y="1219200"/>
            <a:chExt cx="2292350" cy="3757613"/>
          </a:xfrm>
        </p:grpSpPr>
        <p:pic>
          <p:nvPicPr>
            <p:cNvPr id="3" name="Picture 2"/>
            <p:cNvPicPr>
              <a:picLocks noChangeAspect="1" noChangeArrowheads="1"/>
            </p:cNvPicPr>
            <p:nvPr/>
          </p:nvPicPr>
          <p:blipFill>
            <a:blip r:embed="rId2" cstate="print"/>
            <a:srcRect l="57813" t="26042" r="29688" b="47916"/>
            <a:stretch>
              <a:fillRect/>
            </a:stretch>
          </p:blipFill>
          <p:spPr bwMode="auto">
            <a:xfrm>
              <a:off x="6371973" y="1219200"/>
              <a:ext cx="2292350" cy="3657600"/>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6858000" y="1219200"/>
              <a:ext cx="438150" cy="200025"/>
            </a:xfrm>
            <a:prstGeom prst="rect">
              <a:avLst/>
            </a:prstGeom>
          </p:spPr>
        </p:pic>
        <p:pic>
          <p:nvPicPr>
            <p:cNvPr id="5" name="Picture 4"/>
            <p:cNvPicPr>
              <a:picLocks noChangeAspect="1"/>
            </p:cNvPicPr>
            <p:nvPr/>
          </p:nvPicPr>
          <p:blipFill>
            <a:blip r:embed="rId3"/>
            <a:stretch>
              <a:fillRect/>
            </a:stretch>
          </p:blipFill>
          <p:spPr>
            <a:xfrm>
              <a:off x="6638924" y="4676775"/>
              <a:ext cx="657225" cy="300038"/>
            </a:xfrm>
            <a:prstGeom prst="rect">
              <a:avLst/>
            </a:prstGeom>
          </p:spPr>
        </p:pic>
      </p:grpSp>
      <p:sp>
        <p:nvSpPr>
          <p:cNvPr id="6" name="Rounded Rectangular Callout 5"/>
          <p:cNvSpPr/>
          <p:nvPr/>
        </p:nvSpPr>
        <p:spPr>
          <a:xfrm>
            <a:off x="623455" y="1149927"/>
            <a:ext cx="8728363" cy="2798185"/>
          </a:xfrm>
          <a:prstGeom prst="wedgeRoundRectCallout">
            <a:avLst>
              <a:gd name="adj1" fmla="val 56935"/>
              <a:gd name="adj2" fmla="val -13841"/>
              <a:gd name="adj3" fmla="val 16667"/>
            </a:avLst>
          </a:prstGeom>
          <a:solidFill>
            <a:srgbClr val="92D050"/>
          </a:solidFill>
          <a:ln w="25400">
            <a:noFill/>
            <a:miter lim="800000"/>
            <a:headEnd/>
            <a:tailEnd/>
          </a:ln>
        </p:spPr>
        <p:txBody>
          <a:bodyPr wrap="square" anchor="ctr">
            <a:noAutofit/>
          </a:bodyPr>
          <a:lstStyle/>
          <a:p>
            <a:pPr algn="just" eaLnBrk="0" fontAlgn="base" hangingPunct="0">
              <a:spcAft>
                <a:spcPts val="0"/>
              </a:spcAft>
            </a:pPr>
            <a:r>
              <a:rPr lang="vi-VN" sz="3200" kern="1200">
                <a:solidFill>
                  <a:srgbClr val="000000"/>
                </a:solidFill>
                <a:effectLst/>
                <a:latin typeface="Times New Roman" panose="02020603050405020304" pitchFamily="18" charset="0"/>
                <a:ea typeface="Tahoma" panose="020B0604030504040204" pitchFamily="34" charset="0"/>
              </a:rPr>
              <a:t>Hãy quan sát các bạn ở trường mình ngồi sau xe đạp và xe máy khi đến trường, ghi chép lại các lỗi các bạn mắc phải và xây dựng thành dự án tuyên truyền </a:t>
            </a:r>
            <a:r>
              <a:rPr lang="en-US" sz="3200" kern="1200">
                <a:solidFill>
                  <a:srgbClr val="000000"/>
                </a:solidFill>
                <a:effectLst/>
                <a:latin typeface="Times New Roman" panose="02020603050405020304" pitchFamily="18" charset="0"/>
                <a:ea typeface="Tahoma" panose="020B0604030504040204" pitchFamily="34" charset="0"/>
              </a:rPr>
              <a:t>hướng dẫn </a:t>
            </a:r>
            <a:r>
              <a:rPr lang="vi-VN" sz="3200" kern="1200">
                <a:solidFill>
                  <a:srgbClr val="000000"/>
                </a:solidFill>
                <a:effectLst/>
                <a:latin typeface="Times New Roman" panose="02020603050405020304" pitchFamily="18" charset="0"/>
                <a:ea typeface="Tahoma" panose="020B0604030504040204" pitchFamily="34" charset="0"/>
              </a:rPr>
              <a:t>để các bạn có tư thế ngồi đúng</a:t>
            </a:r>
            <a:r>
              <a:rPr lang="en-US" sz="3200" kern="1200">
                <a:solidFill>
                  <a:srgbClr val="000000"/>
                </a:solidFill>
                <a:effectLst/>
                <a:latin typeface="Times New Roman" panose="02020603050405020304" pitchFamily="18" charset="0"/>
                <a:ea typeface="Tahoma" panose="020B0604030504040204" pitchFamily="34"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9581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47035" y="152585"/>
            <a:ext cx="105256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webside</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509" y="872836"/>
            <a:ext cx="10278164" cy="51677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29491" y="6150114"/>
            <a:ext cx="11097491"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HÃY THỂ HIỆN MÌNH LÀ NGƯỜI CÓ VĂN HÓA KHI THAM GIA GIAO THÔNG »</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55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3 Bài hát chúng em với an toàn giao thông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040582"/>
          </a:xfrm>
          <a:prstGeom prst="rect">
            <a:avLst/>
          </a:prstGeom>
        </p:spPr>
      </p:pic>
    </p:spTree>
    <p:extLst>
      <p:ext uri="{BB962C8B-B14F-4D97-AF65-F5344CB8AC3E}">
        <p14:creationId xmlns:p14="http://schemas.microsoft.com/office/powerpoint/2010/main" val="1983053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3820" y="233795"/>
            <a:ext cx="993198" cy="1567295"/>
            <a:chOff x="0" y="0"/>
            <a:chExt cx="2057400" cy="3844925"/>
          </a:xfrm>
        </p:grpSpPr>
        <p:pic>
          <p:nvPicPr>
            <p:cNvPr id="3" name="Picture 2"/>
            <p:cNvPicPr>
              <a:picLocks noChangeAspect="1" noChangeArrowheads="1"/>
            </p:cNvPicPr>
            <p:nvPr/>
          </p:nvPicPr>
          <p:blipFill>
            <a:blip r:embed="rId2" cstate="print"/>
            <a:srcRect l="30469" t="56250" r="59375" b="16667"/>
            <a:stretch>
              <a:fillRect/>
            </a:stretch>
          </p:blipFill>
          <p:spPr bwMode="auto">
            <a:xfrm>
              <a:off x="0" y="34925"/>
              <a:ext cx="2057400" cy="3810000"/>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1219200" y="0"/>
              <a:ext cx="323850" cy="142875"/>
            </a:xfrm>
            <a:prstGeom prst="rect">
              <a:avLst/>
            </a:prstGeom>
          </p:spPr>
        </p:pic>
      </p:grpSp>
      <p:sp>
        <p:nvSpPr>
          <p:cNvPr id="5" name="Rounded Rectangular Callout 4"/>
          <p:cNvSpPr/>
          <p:nvPr/>
        </p:nvSpPr>
        <p:spPr>
          <a:xfrm>
            <a:off x="1704195" y="266350"/>
            <a:ext cx="10169150" cy="1299213"/>
          </a:xfrm>
          <a:prstGeom prst="wedgeRoundRectCallout">
            <a:avLst>
              <a:gd name="adj1" fmla="val -52362"/>
              <a:gd name="adj2" fmla="val -37134"/>
              <a:gd name="adj3" fmla="val 16667"/>
            </a:avLst>
          </a:prstGeom>
          <a:solidFill>
            <a:srgbClr val="92D050"/>
          </a:solidFill>
          <a:ln w="25400">
            <a:noFill/>
            <a:miter lim="800000"/>
            <a:headEnd/>
            <a:tailEnd/>
          </a:ln>
        </p:spPr>
        <p:txBody>
          <a:bodyPr wrap="square" anchor="ctr">
            <a:noAutofit/>
          </a:bodyPr>
          <a:lstStyle/>
          <a:p>
            <a:pPr eaLnBrk="0" fontAlgn="base" hangingPunct="0">
              <a:spcAft>
                <a:spcPts val="0"/>
              </a:spcAft>
            </a:pPr>
            <a:r>
              <a:rPr lang="en-US" sz="2400" dirty="0" err="1">
                <a:solidFill>
                  <a:srgbClr val="000000"/>
                </a:solidFill>
                <a:latin typeface="Times New Roman" panose="02020603050405020304" pitchFamily="18" charset="0"/>
                <a:ea typeface="MS PGothic" panose="020B0600070205080204" pitchFamily="34" charset="-128"/>
              </a:rPr>
              <a:t>Quan</a:t>
            </a:r>
            <a:r>
              <a:rPr lang="en-US" sz="2400" dirty="0">
                <a:solidFill>
                  <a:srgbClr val="000000"/>
                </a:solidFill>
                <a:latin typeface="Times New Roman" panose="02020603050405020304" pitchFamily="18" charset="0"/>
                <a:ea typeface="MS PGothic" panose="020B0600070205080204" pitchFamily="34" charset="-128"/>
              </a:rPr>
              <a:t> </a:t>
            </a:r>
            <a:r>
              <a:rPr lang="en-US" sz="2400" dirty="0" err="1">
                <a:solidFill>
                  <a:srgbClr val="000000"/>
                </a:solidFill>
                <a:latin typeface="Times New Roman" panose="02020603050405020304" pitchFamily="18" charset="0"/>
                <a:ea typeface="MS PGothic" panose="020B0600070205080204" pitchFamily="34" charset="-128"/>
              </a:rPr>
              <a:t>sát</a:t>
            </a:r>
            <a:r>
              <a:rPr lang="en-US" sz="2400" dirty="0">
                <a:solidFill>
                  <a:srgbClr val="000000"/>
                </a:solidFill>
                <a:latin typeface="Times New Roman" panose="02020603050405020304" pitchFamily="18" charset="0"/>
                <a:ea typeface="MS PGothic" panose="020B0600070205080204" pitchFamily="34" charset="-128"/>
              </a:rPr>
              <a:t> </a:t>
            </a:r>
            <a:r>
              <a:rPr lang="en-US" sz="2400" dirty="0" err="1">
                <a:solidFill>
                  <a:srgbClr val="000000"/>
                </a:solidFill>
                <a:latin typeface="Times New Roman" panose="02020603050405020304" pitchFamily="18" charset="0"/>
                <a:ea typeface="MS PGothic" panose="020B0600070205080204" pitchFamily="34" charset="-128"/>
              </a:rPr>
              <a:t>và</a:t>
            </a:r>
            <a:r>
              <a:rPr lang="en-US" sz="2400" dirty="0">
                <a:solidFill>
                  <a:srgbClr val="000000"/>
                </a:solidFill>
                <a:latin typeface="Times New Roman" panose="02020603050405020304" pitchFamily="18" charset="0"/>
                <a:ea typeface="MS PGothic" panose="020B0600070205080204" pitchFamily="34" charset="-128"/>
              </a:rPr>
              <a:t> </a:t>
            </a:r>
            <a:r>
              <a:rPr lang="en-US" sz="2400" dirty="0" err="1">
                <a:solidFill>
                  <a:srgbClr val="000000"/>
                </a:solidFill>
                <a:latin typeface="Times New Roman" panose="02020603050405020304" pitchFamily="18" charset="0"/>
                <a:ea typeface="MS PGothic" panose="020B0600070205080204" pitchFamily="34" charset="-128"/>
              </a:rPr>
              <a:t>cho</a:t>
            </a:r>
            <a:r>
              <a:rPr lang="en-US" sz="2400" dirty="0">
                <a:solidFill>
                  <a:srgbClr val="000000"/>
                </a:solidFill>
                <a:latin typeface="Times New Roman" panose="02020603050405020304" pitchFamily="18" charset="0"/>
                <a:ea typeface="MS PGothic" panose="020B0600070205080204" pitchFamily="34" charset="-128"/>
              </a:rPr>
              <a:t> </a:t>
            </a:r>
            <a:r>
              <a:rPr lang="en-US" sz="2400" dirty="0" err="1">
                <a:solidFill>
                  <a:srgbClr val="000000"/>
                </a:solidFill>
                <a:latin typeface="Times New Roman" panose="02020603050405020304" pitchFamily="18" charset="0"/>
                <a:ea typeface="MS PGothic" panose="020B0600070205080204" pitchFamily="34" charset="-128"/>
              </a:rPr>
              <a:t>biết</a:t>
            </a:r>
            <a:r>
              <a:rPr lang="en-US" sz="2400" dirty="0">
                <a:solidFill>
                  <a:srgbClr val="000000"/>
                </a:solidFill>
                <a:latin typeface="Times New Roman" panose="02020603050405020304" pitchFamily="18" charset="0"/>
                <a:ea typeface="MS PGothic" panose="020B0600070205080204" pitchFamily="34" charset="-128"/>
              </a:rPr>
              <a:t>,</a:t>
            </a:r>
            <a:r>
              <a:rPr lang="vi-VN" sz="2400" kern="1200" dirty="0">
                <a:solidFill>
                  <a:srgbClr val="000000"/>
                </a:solidFill>
                <a:effectLst/>
                <a:latin typeface="Times New Roman" panose="02020603050405020304" pitchFamily="18" charset="0"/>
                <a:ea typeface="MS PGothic" panose="020B0600070205080204" pitchFamily="34" charset="-128"/>
              </a:rPr>
              <a:t> hình ảnh nào người tham gia giao thông đã thực hiện đúng quy định ATGT; hình ảnh nào người tham gia giao thông đã vi phạm quy định ATGT?</a:t>
            </a:r>
            <a:endParaRPr lang="en-US" sz="20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959" y="1925779"/>
            <a:ext cx="8628496" cy="3893129"/>
          </a:xfrm>
          <a:prstGeom prst="rect">
            <a:avLst/>
          </a:prstGeom>
        </p:spPr>
      </p:pic>
      <p:sp>
        <p:nvSpPr>
          <p:cNvPr id="8" name="Rectangle 13"/>
          <p:cNvSpPr>
            <a:spLocks noChangeArrowheads="1"/>
          </p:cNvSpPr>
          <p:nvPr/>
        </p:nvSpPr>
        <p:spPr bwMode="auto">
          <a:xfrm>
            <a:off x="5389418" y="6027000"/>
            <a:ext cx="20504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9pPr>
          </a:lstStyle>
          <a:p>
            <a:pPr algn="ctr"/>
            <a:r>
              <a:rPr lang="en-US" alt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2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09" y="457200"/>
            <a:ext cx="9545782" cy="5209310"/>
          </a:xfrm>
          <a:prstGeom prst="rect">
            <a:avLst/>
          </a:prstGeom>
        </p:spPr>
      </p:pic>
      <p:sp>
        <p:nvSpPr>
          <p:cNvPr id="3" name="Rectangle 13"/>
          <p:cNvSpPr>
            <a:spLocks noChangeArrowheads="1"/>
          </p:cNvSpPr>
          <p:nvPr/>
        </p:nvSpPr>
        <p:spPr bwMode="auto">
          <a:xfrm>
            <a:off x="4821382" y="5763764"/>
            <a:ext cx="20504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9pPr>
          </a:lstStyle>
          <a:p>
            <a:pPr algn="ctr"/>
            <a:r>
              <a:rPr lang="en-US" alt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15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892" y="498764"/>
            <a:ext cx="8146472" cy="4946072"/>
          </a:xfrm>
          <a:prstGeom prst="rect">
            <a:avLst/>
          </a:prstGeom>
        </p:spPr>
      </p:pic>
      <p:sp>
        <p:nvSpPr>
          <p:cNvPr id="4" name="Rectangle 13"/>
          <p:cNvSpPr>
            <a:spLocks noChangeArrowheads="1"/>
          </p:cNvSpPr>
          <p:nvPr/>
        </p:nvSpPr>
        <p:spPr bwMode="auto">
          <a:xfrm>
            <a:off x="5153891" y="5652927"/>
            <a:ext cx="20504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9pPr>
          </a:lstStyle>
          <a:p>
            <a:pPr algn="ctr"/>
            <a:r>
              <a:rPr lang="en-US" alt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43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S1090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583" y="228600"/>
            <a:ext cx="9171708" cy="5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5167745" y="5500527"/>
            <a:ext cx="20504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9pPr>
          </a:lstStyle>
          <a:p>
            <a:pPr algn="ctr"/>
            <a:r>
              <a:rPr lang="en-US" alt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a:t>
            </a: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0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l="7407" r="7407"/>
          <a:stretch>
            <a:fillRect/>
          </a:stretch>
        </p:blipFill>
        <p:spPr bwMode="auto">
          <a:xfrm>
            <a:off x="1620982" y="208828"/>
            <a:ext cx="9476509" cy="516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5333999" y="5569800"/>
            <a:ext cx="20504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9pPr>
          </a:lstStyle>
          <a:p>
            <a:pPr algn="ctr"/>
            <a:r>
              <a:rPr lang="en-US" alt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5</a:t>
            </a: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3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Những hình ảnh học sinh vô tư vi phạm luật giao thông khiến phụ huynh thót  t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072" y="176212"/>
            <a:ext cx="10224655" cy="54902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3"/>
          <p:cNvSpPr>
            <a:spLocks noChangeArrowheads="1"/>
          </p:cNvSpPr>
          <p:nvPr/>
        </p:nvSpPr>
        <p:spPr bwMode="auto">
          <a:xfrm>
            <a:off x="5389418" y="6027000"/>
            <a:ext cx="20504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3330575" algn="l"/>
                <a:tab pos="4951413" algn="l"/>
              </a:tabLst>
              <a:defRPr>
                <a:solidFill>
                  <a:schemeClr val="tx1"/>
                </a:solidFill>
                <a:latin typeface="Arial" panose="020B0604020202020204" pitchFamily="34" charset="0"/>
              </a:defRPr>
            </a:lvl9pPr>
          </a:lstStyle>
          <a:p>
            <a:pPr algn="ctr"/>
            <a:r>
              <a:rPr lang="en-US" alt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6</a:t>
            </a:r>
            <a:endParaRPr lang="en-US" altLang="en-US" sz="2400" b="1" dirty="0">
              <a:solidFill>
                <a:prstClr val="black"/>
              </a:solidFill>
              <a:latin typeface="Times New Roman" panose="02020603050405020304" pitchFamily="18" charset="0"/>
              <a:cs typeface="Times New Roman" panose="02020603050405020304" pitchFamily="18" charset="0"/>
            </a:endParaRPr>
          </a:p>
          <a:p>
            <a:pPr algn="ct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490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811</Words>
  <Application>Microsoft Office PowerPoint</Application>
  <PresentationFormat>Widescreen</PresentationFormat>
  <Paragraphs>57</Paragraphs>
  <Slides>24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CUỘC THI TÌM HIỂU AN TOÀN GIAO THÔNG “An toàn giao thông cho nụ cười ngày mai” Dành cho Giáo viên Năm học 2024 - 2025 </vt:lpstr>
      <vt:lpstr>HOẠT ĐỘNG 1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 HÌNH THÀNH KIẾN THỨC</vt:lpstr>
      <vt:lpstr>PowerPoint Presentation</vt:lpstr>
      <vt:lpstr>PowerPoint Presentation</vt:lpstr>
      <vt:lpstr>PowerPoint Presentation</vt:lpstr>
      <vt:lpstr>PowerPoint Presentation</vt:lpstr>
      <vt:lpstr>PowerPoint Presentation</vt:lpstr>
      <vt:lpstr>PowerPoint Presentation</vt:lpstr>
      <vt:lpstr>HOẠT ĐỘNG 3  LUYỆN TẬP</vt:lpstr>
      <vt:lpstr>PowerPoint Presentation</vt:lpstr>
      <vt:lpstr>PowerPoint Presentation</vt:lpstr>
      <vt:lpstr>HOẠT ĐỘNG 4  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CUỘC THI TÌM HIỂU AN TOÀN GIAO THÔNG “An toàn giao thông cho nụ cười ngày mai” Dành cho Giáo viên Năm học 2023 - 2024 </dc:title>
  <dc:creator>Admin</dc:creator>
  <cp:lastModifiedBy>Minh Vân Bùi</cp:lastModifiedBy>
  <cp:revision>19</cp:revision>
  <dcterms:created xsi:type="dcterms:W3CDTF">2023-12-17T09:27:59Z</dcterms:created>
  <dcterms:modified xsi:type="dcterms:W3CDTF">2024-11-28T00:18:33Z</dcterms:modified>
</cp:coreProperties>
</file>